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72" r:id="rId3"/>
    <p:sldId id="273" r:id="rId4"/>
    <p:sldId id="311" r:id="rId5"/>
    <p:sldId id="274" r:id="rId6"/>
    <p:sldId id="257" r:id="rId7"/>
    <p:sldId id="283" r:id="rId8"/>
    <p:sldId id="258" r:id="rId9"/>
    <p:sldId id="260" r:id="rId10"/>
    <p:sldId id="286" r:id="rId11"/>
    <p:sldId id="261" r:id="rId12"/>
    <p:sldId id="288" r:id="rId13"/>
    <p:sldId id="291" r:id="rId14"/>
    <p:sldId id="292" r:id="rId15"/>
    <p:sldId id="262" r:id="rId16"/>
    <p:sldId id="263" r:id="rId17"/>
    <p:sldId id="287" r:id="rId18"/>
    <p:sldId id="290" r:id="rId19"/>
    <p:sldId id="266" r:id="rId20"/>
    <p:sldId id="264" r:id="rId21"/>
    <p:sldId id="294" r:id="rId22"/>
    <p:sldId id="298" r:id="rId23"/>
    <p:sldId id="297" r:id="rId24"/>
    <p:sldId id="303" r:id="rId25"/>
    <p:sldId id="304" r:id="rId26"/>
    <p:sldId id="299" r:id="rId27"/>
    <p:sldId id="306" r:id="rId28"/>
    <p:sldId id="305" r:id="rId29"/>
    <p:sldId id="307" r:id="rId30"/>
    <p:sldId id="265" r:id="rId31"/>
    <p:sldId id="267" r:id="rId32"/>
    <p:sldId id="269" r:id="rId33"/>
    <p:sldId id="270" r:id="rId34"/>
    <p:sldId id="310" r:id="rId35"/>
    <p:sldId id="271" r:id="rId36"/>
    <p:sldId id="308" r:id="rId37"/>
    <p:sldId id="281" r:id="rId38"/>
    <p:sldId id="280" r:id="rId39"/>
    <p:sldId id="275" r:id="rId40"/>
    <p:sldId id="302" r:id="rId41"/>
    <p:sldId id="276" r:id="rId42"/>
    <p:sldId id="284" r:id="rId43"/>
    <p:sldId id="309" r:id="rId44"/>
    <p:sldId id="285" r:id="rId45"/>
    <p:sldId id="277" r:id="rId46"/>
    <p:sldId id="278" r:id="rId47"/>
    <p:sldId id="300" r:id="rId48"/>
    <p:sldId id="301" r:id="rId49"/>
    <p:sldId id="282" r:id="rId50"/>
    <p:sldId id="27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05371-1047-4B56-0D34-4347A8AC1334}" v="1" dt="2025-02-15T08:11:31.832"/>
    <p1510:client id="{CF8F0206-EBB5-6819-7D99-A71351F4307D}" v="4" dt="2025-02-15T08:07:10.617"/>
    <p1510:client id="{FA10E17D-DF10-483C-86BF-2CC7B341805A}" v="2" dt="2025-02-15T08:14:12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13413-2EA7-49F3-9723-7C5A3682FFE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FB47B8-F51D-4DD6-B2F8-147384CF8B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Storage</a:t>
          </a:r>
          <a:br>
            <a:rPr lang="en-US"/>
          </a:br>
          <a:endParaRPr lang="en-US"/>
        </a:p>
      </dgm:t>
    </dgm:pt>
    <dgm:pt modelId="{13B9F3AC-8333-4E42-A01E-B56133AC0D29}" type="parTrans" cxnId="{02D472B3-2365-474D-AA22-466A5DE83932}">
      <dgm:prSet/>
      <dgm:spPr/>
      <dgm:t>
        <a:bodyPr/>
        <a:lstStyle/>
        <a:p>
          <a:endParaRPr lang="en-US"/>
        </a:p>
      </dgm:t>
    </dgm:pt>
    <dgm:pt modelId="{A76204BD-63CB-4270-9F20-28EEC73072B5}" type="sibTrans" cxnId="{02D472B3-2365-474D-AA22-466A5DE839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247E0B-6526-42EB-9780-E6764DB90F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Battery and Power Constraint</a:t>
          </a:r>
          <a:br>
            <a:rPr lang="en-US"/>
          </a:br>
          <a:endParaRPr lang="en-US"/>
        </a:p>
      </dgm:t>
    </dgm:pt>
    <dgm:pt modelId="{09618A70-C446-4E42-8571-2EE1E66606FD}" type="parTrans" cxnId="{414157B6-5609-47B6-9B2A-61D8B5B83FD0}">
      <dgm:prSet/>
      <dgm:spPr/>
      <dgm:t>
        <a:bodyPr/>
        <a:lstStyle/>
        <a:p>
          <a:endParaRPr lang="en-US"/>
        </a:p>
      </dgm:t>
    </dgm:pt>
    <dgm:pt modelId="{3CFF3E88-09E9-4860-9928-B98DF79A7DC6}" type="sibTrans" cxnId="{414157B6-5609-47B6-9B2A-61D8B5B83F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8902E4-0024-4638-8DB2-EBBB0B816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Hardware Resources</a:t>
          </a:r>
          <a:br>
            <a:rPr lang="en-US"/>
          </a:br>
          <a:endParaRPr lang="en-US"/>
        </a:p>
      </dgm:t>
    </dgm:pt>
    <dgm:pt modelId="{1E9703B3-7006-442E-92D0-D6A6494DD2D2}" type="parTrans" cxnId="{DB5CC8BC-1F68-4AEE-A9BF-B3B63C420D29}">
      <dgm:prSet/>
      <dgm:spPr/>
      <dgm:t>
        <a:bodyPr/>
        <a:lstStyle/>
        <a:p>
          <a:endParaRPr lang="en-US"/>
        </a:p>
      </dgm:t>
    </dgm:pt>
    <dgm:pt modelId="{F42F7304-EF01-4527-A59C-726023F86D0C}" type="sibTrans" cxnId="{DB5CC8BC-1F68-4AEE-A9BF-B3B63C420D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7106CA-9C20-4640-BDD9-157B2BB937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Expensive off-chip (DRAM) memory </a:t>
          </a:r>
        </a:p>
      </dgm:t>
    </dgm:pt>
    <dgm:pt modelId="{BA42A07D-65CA-4E1C-84AA-BCBEA4576DD5}" type="parTrans" cxnId="{11093F26-0681-423D-89FF-5BF405DFD056}">
      <dgm:prSet/>
      <dgm:spPr/>
      <dgm:t>
        <a:bodyPr/>
        <a:lstStyle/>
        <a:p>
          <a:endParaRPr lang="en-US"/>
        </a:p>
      </dgm:t>
    </dgm:pt>
    <dgm:pt modelId="{25A6B3A5-F261-47FE-A817-FD826EB5707C}" type="sibTrans" cxnId="{11093F26-0681-423D-89FF-5BF405DFD0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7E80EA-9034-4B2C-9A39-BECC287C20CA}" type="pres">
      <dgm:prSet presAssocID="{0EE13413-2EA7-49F3-9723-7C5A3682FFED}" presName="root" presStyleCnt="0">
        <dgm:presLayoutVars>
          <dgm:dir/>
          <dgm:resizeHandles val="exact"/>
        </dgm:presLayoutVars>
      </dgm:prSet>
      <dgm:spPr/>
    </dgm:pt>
    <dgm:pt modelId="{2BF5FA04-4CFA-4312-9244-350D73FCF6C8}" type="pres">
      <dgm:prSet presAssocID="{0EE13413-2EA7-49F3-9723-7C5A3682FFED}" presName="container" presStyleCnt="0">
        <dgm:presLayoutVars>
          <dgm:dir/>
          <dgm:resizeHandles val="exact"/>
        </dgm:presLayoutVars>
      </dgm:prSet>
      <dgm:spPr/>
    </dgm:pt>
    <dgm:pt modelId="{21C38B2C-36BF-413B-88E4-52A0CA3781EF}" type="pres">
      <dgm:prSet presAssocID="{2EFB47B8-F51D-4DD6-B2F8-147384CF8BC1}" presName="compNode" presStyleCnt="0"/>
      <dgm:spPr/>
    </dgm:pt>
    <dgm:pt modelId="{815A14E5-DE81-4D0F-B7DC-1CF2F6A0E1AF}" type="pres">
      <dgm:prSet presAssocID="{2EFB47B8-F51D-4DD6-B2F8-147384CF8BC1}" presName="iconBgRect" presStyleLbl="bgShp" presStyleIdx="0" presStyleCnt="4"/>
      <dgm:spPr/>
    </dgm:pt>
    <dgm:pt modelId="{8AAD22D2-1931-4109-8B2A-8A37D544B7FB}" type="pres">
      <dgm:prSet presAssocID="{2EFB47B8-F51D-4DD6-B2F8-147384CF8BC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1EA3E08-8CB1-4CBA-A8E6-BB9A06DC3B21}" type="pres">
      <dgm:prSet presAssocID="{2EFB47B8-F51D-4DD6-B2F8-147384CF8BC1}" presName="spaceRect" presStyleCnt="0"/>
      <dgm:spPr/>
    </dgm:pt>
    <dgm:pt modelId="{F342A4D7-6883-4A02-AA3D-757609735641}" type="pres">
      <dgm:prSet presAssocID="{2EFB47B8-F51D-4DD6-B2F8-147384CF8BC1}" presName="textRect" presStyleLbl="revTx" presStyleIdx="0" presStyleCnt="4">
        <dgm:presLayoutVars>
          <dgm:chMax val="1"/>
          <dgm:chPref val="1"/>
        </dgm:presLayoutVars>
      </dgm:prSet>
      <dgm:spPr/>
    </dgm:pt>
    <dgm:pt modelId="{04C7B78A-CE36-480F-B583-F9F30EDB76CE}" type="pres">
      <dgm:prSet presAssocID="{A76204BD-63CB-4270-9F20-28EEC73072B5}" presName="sibTrans" presStyleLbl="sibTrans2D1" presStyleIdx="0" presStyleCnt="0"/>
      <dgm:spPr/>
    </dgm:pt>
    <dgm:pt modelId="{0749F999-8C11-469E-8240-94B072053D7E}" type="pres">
      <dgm:prSet presAssocID="{87247E0B-6526-42EB-9780-E6764DB90FC3}" presName="compNode" presStyleCnt="0"/>
      <dgm:spPr/>
    </dgm:pt>
    <dgm:pt modelId="{2804C689-4A2F-42DF-B69B-F8DDA956474C}" type="pres">
      <dgm:prSet presAssocID="{87247E0B-6526-42EB-9780-E6764DB90FC3}" presName="iconBgRect" presStyleLbl="bgShp" presStyleIdx="1" presStyleCnt="4"/>
      <dgm:spPr/>
    </dgm:pt>
    <dgm:pt modelId="{9B19BD51-A24B-4BEC-89CA-8CFD9466550F}" type="pres">
      <dgm:prSet presAssocID="{87247E0B-6526-42EB-9780-E6764DB90FC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DA324770-C64F-45AC-981E-E31912815301}" type="pres">
      <dgm:prSet presAssocID="{87247E0B-6526-42EB-9780-E6764DB90FC3}" presName="spaceRect" presStyleCnt="0"/>
      <dgm:spPr/>
    </dgm:pt>
    <dgm:pt modelId="{E618ECF9-BA91-4C61-B287-716E806CAA5F}" type="pres">
      <dgm:prSet presAssocID="{87247E0B-6526-42EB-9780-E6764DB90FC3}" presName="textRect" presStyleLbl="revTx" presStyleIdx="1" presStyleCnt="4">
        <dgm:presLayoutVars>
          <dgm:chMax val="1"/>
          <dgm:chPref val="1"/>
        </dgm:presLayoutVars>
      </dgm:prSet>
      <dgm:spPr/>
    </dgm:pt>
    <dgm:pt modelId="{874956D9-FD66-4350-BD45-D559AD9BEFB3}" type="pres">
      <dgm:prSet presAssocID="{3CFF3E88-09E9-4860-9928-B98DF79A7DC6}" presName="sibTrans" presStyleLbl="sibTrans2D1" presStyleIdx="0" presStyleCnt="0"/>
      <dgm:spPr/>
    </dgm:pt>
    <dgm:pt modelId="{EA416880-6873-47EF-8D98-04397E7FFAD8}" type="pres">
      <dgm:prSet presAssocID="{A38902E4-0024-4638-8DB2-EBBB0B816B74}" presName="compNode" presStyleCnt="0"/>
      <dgm:spPr/>
    </dgm:pt>
    <dgm:pt modelId="{779A35E6-F1F3-4EBD-BE0F-E2E6344CC033}" type="pres">
      <dgm:prSet presAssocID="{A38902E4-0024-4638-8DB2-EBBB0B816B74}" presName="iconBgRect" presStyleLbl="bgShp" presStyleIdx="2" presStyleCnt="4"/>
      <dgm:spPr/>
    </dgm:pt>
    <dgm:pt modelId="{69545ACF-8ADF-4A58-A10D-BE0B76220333}" type="pres">
      <dgm:prSet presAssocID="{A38902E4-0024-4638-8DB2-EBBB0B816B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9D41345-145A-4FA6-87A4-FABA19C2EA59}" type="pres">
      <dgm:prSet presAssocID="{A38902E4-0024-4638-8DB2-EBBB0B816B74}" presName="spaceRect" presStyleCnt="0"/>
      <dgm:spPr/>
    </dgm:pt>
    <dgm:pt modelId="{3BB2C715-5DCA-47C2-A618-109D199EE91C}" type="pres">
      <dgm:prSet presAssocID="{A38902E4-0024-4638-8DB2-EBBB0B816B74}" presName="textRect" presStyleLbl="revTx" presStyleIdx="2" presStyleCnt="4">
        <dgm:presLayoutVars>
          <dgm:chMax val="1"/>
          <dgm:chPref val="1"/>
        </dgm:presLayoutVars>
      </dgm:prSet>
      <dgm:spPr/>
    </dgm:pt>
    <dgm:pt modelId="{16F7030D-AD0F-4995-B7D2-9244C733677C}" type="pres">
      <dgm:prSet presAssocID="{F42F7304-EF01-4527-A59C-726023F86D0C}" presName="sibTrans" presStyleLbl="sibTrans2D1" presStyleIdx="0" presStyleCnt="0"/>
      <dgm:spPr/>
    </dgm:pt>
    <dgm:pt modelId="{F05C33DF-0256-410F-B91A-812265C6B3D6}" type="pres">
      <dgm:prSet presAssocID="{6F7106CA-9C20-4640-BDD9-157B2BB937C5}" presName="compNode" presStyleCnt="0"/>
      <dgm:spPr/>
    </dgm:pt>
    <dgm:pt modelId="{BE2FDE1E-DD77-4701-BD41-A8F58D6E4CD1}" type="pres">
      <dgm:prSet presAssocID="{6F7106CA-9C20-4640-BDD9-157B2BB937C5}" presName="iconBgRect" presStyleLbl="bgShp" presStyleIdx="3" presStyleCnt="4"/>
      <dgm:spPr/>
    </dgm:pt>
    <dgm:pt modelId="{F17E835D-8D83-4821-9A1E-1C092A4D8AB0}" type="pres">
      <dgm:prSet presAssocID="{6F7106CA-9C20-4640-BDD9-157B2BB937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103B4B8-CBD5-41ED-A388-326349251C88}" type="pres">
      <dgm:prSet presAssocID="{6F7106CA-9C20-4640-BDD9-157B2BB937C5}" presName="spaceRect" presStyleCnt="0"/>
      <dgm:spPr/>
    </dgm:pt>
    <dgm:pt modelId="{C6CC0274-2D29-4C0B-8B9A-064B1C74B16A}" type="pres">
      <dgm:prSet presAssocID="{6F7106CA-9C20-4640-BDD9-157B2BB937C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F1AE0F-5EFF-4F4E-96A9-47A290AFF7C4}" type="presOf" srcId="{A38902E4-0024-4638-8DB2-EBBB0B816B74}" destId="{3BB2C715-5DCA-47C2-A618-109D199EE91C}" srcOrd="0" destOrd="0" presId="urn:microsoft.com/office/officeart/2018/2/layout/IconCircleList"/>
    <dgm:cxn modelId="{E351821B-8E9F-481C-9DE8-2D544C2740EE}" type="presOf" srcId="{6F7106CA-9C20-4640-BDD9-157B2BB937C5}" destId="{C6CC0274-2D29-4C0B-8B9A-064B1C74B16A}" srcOrd="0" destOrd="0" presId="urn:microsoft.com/office/officeart/2018/2/layout/IconCircleList"/>
    <dgm:cxn modelId="{11093F26-0681-423D-89FF-5BF405DFD056}" srcId="{0EE13413-2EA7-49F3-9723-7C5A3682FFED}" destId="{6F7106CA-9C20-4640-BDD9-157B2BB937C5}" srcOrd="3" destOrd="0" parTransId="{BA42A07D-65CA-4E1C-84AA-BCBEA4576DD5}" sibTransId="{25A6B3A5-F261-47FE-A817-FD826EB5707C}"/>
    <dgm:cxn modelId="{6BB37F42-59FE-4A81-A4F7-12DDCCD350FC}" type="presOf" srcId="{2EFB47B8-F51D-4DD6-B2F8-147384CF8BC1}" destId="{F342A4D7-6883-4A02-AA3D-757609735641}" srcOrd="0" destOrd="0" presId="urn:microsoft.com/office/officeart/2018/2/layout/IconCircleList"/>
    <dgm:cxn modelId="{F03DF842-C731-48BE-9212-8BA65C5273C8}" type="presOf" srcId="{F42F7304-EF01-4527-A59C-726023F86D0C}" destId="{16F7030D-AD0F-4995-B7D2-9244C733677C}" srcOrd="0" destOrd="0" presId="urn:microsoft.com/office/officeart/2018/2/layout/IconCircleList"/>
    <dgm:cxn modelId="{4A532A55-F80E-4781-9ACD-878CDD8EA7F2}" type="presOf" srcId="{A76204BD-63CB-4270-9F20-28EEC73072B5}" destId="{04C7B78A-CE36-480F-B583-F9F30EDB76CE}" srcOrd="0" destOrd="0" presId="urn:microsoft.com/office/officeart/2018/2/layout/IconCircleList"/>
    <dgm:cxn modelId="{79D0C397-198F-4C38-9E59-D826BFC4CEEA}" type="presOf" srcId="{3CFF3E88-09E9-4860-9928-B98DF79A7DC6}" destId="{874956D9-FD66-4350-BD45-D559AD9BEFB3}" srcOrd="0" destOrd="0" presId="urn:microsoft.com/office/officeart/2018/2/layout/IconCircleList"/>
    <dgm:cxn modelId="{02D472B3-2365-474D-AA22-466A5DE83932}" srcId="{0EE13413-2EA7-49F3-9723-7C5A3682FFED}" destId="{2EFB47B8-F51D-4DD6-B2F8-147384CF8BC1}" srcOrd="0" destOrd="0" parTransId="{13B9F3AC-8333-4E42-A01E-B56133AC0D29}" sibTransId="{A76204BD-63CB-4270-9F20-28EEC73072B5}"/>
    <dgm:cxn modelId="{414157B6-5609-47B6-9B2A-61D8B5B83FD0}" srcId="{0EE13413-2EA7-49F3-9723-7C5A3682FFED}" destId="{87247E0B-6526-42EB-9780-E6764DB90FC3}" srcOrd="1" destOrd="0" parTransId="{09618A70-C446-4E42-8571-2EE1E66606FD}" sibTransId="{3CFF3E88-09E9-4860-9928-B98DF79A7DC6}"/>
    <dgm:cxn modelId="{DB5CC8BC-1F68-4AEE-A9BF-B3B63C420D29}" srcId="{0EE13413-2EA7-49F3-9723-7C5A3682FFED}" destId="{A38902E4-0024-4638-8DB2-EBBB0B816B74}" srcOrd="2" destOrd="0" parTransId="{1E9703B3-7006-442E-92D0-D6A6494DD2D2}" sibTransId="{F42F7304-EF01-4527-A59C-726023F86D0C}"/>
    <dgm:cxn modelId="{C10530D5-BEF9-48A2-8A3C-3BD2A9F0EBDF}" type="presOf" srcId="{87247E0B-6526-42EB-9780-E6764DB90FC3}" destId="{E618ECF9-BA91-4C61-B287-716E806CAA5F}" srcOrd="0" destOrd="0" presId="urn:microsoft.com/office/officeart/2018/2/layout/IconCircleList"/>
    <dgm:cxn modelId="{A42A8FDE-36C0-42EC-8B2D-FB1823569CCB}" type="presOf" srcId="{0EE13413-2EA7-49F3-9723-7C5A3682FFED}" destId="{947E80EA-9034-4B2C-9A39-BECC287C20CA}" srcOrd="0" destOrd="0" presId="urn:microsoft.com/office/officeart/2018/2/layout/IconCircleList"/>
    <dgm:cxn modelId="{DC2C2945-A312-4AF2-B108-E9ED1179C910}" type="presParOf" srcId="{947E80EA-9034-4B2C-9A39-BECC287C20CA}" destId="{2BF5FA04-4CFA-4312-9244-350D73FCF6C8}" srcOrd="0" destOrd="0" presId="urn:microsoft.com/office/officeart/2018/2/layout/IconCircleList"/>
    <dgm:cxn modelId="{80D4FA98-AF79-494D-8207-E1B243505DDA}" type="presParOf" srcId="{2BF5FA04-4CFA-4312-9244-350D73FCF6C8}" destId="{21C38B2C-36BF-413B-88E4-52A0CA3781EF}" srcOrd="0" destOrd="0" presId="urn:microsoft.com/office/officeart/2018/2/layout/IconCircleList"/>
    <dgm:cxn modelId="{DD8E6DE3-DCAF-4217-9997-D76C43464623}" type="presParOf" srcId="{21C38B2C-36BF-413B-88E4-52A0CA3781EF}" destId="{815A14E5-DE81-4D0F-B7DC-1CF2F6A0E1AF}" srcOrd="0" destOrd="0" presId="urn:microsoft.com/office/officeart/2018/2/layout/IconCircleList"/>
    <dgm:cxn modelId="{58E45FAC-24DE-42D2-BA06-03F5898EA3A0}" type="presParOf" srcId="{21C38B2C-36BF-413B-88E4-52A0CA3781EF}" destId="{8AAD22D2-1931-4109-8B2A-8A37D544B7FB}" srcOrd="1" destOrd="0" presId="urn:microsoft.com/office/officeart/2018/2/layout/IconCircleList"/>
    <dgm:cxn modelId="{7A0C2925-4292-4CCF-B67F-F958C07B7314}" type="presParOf" srcId="{21C38B2C-36BF-413B-88E4-52A0CA3781EF}" destId="{91EA3E08-8CB1-4CBA-A8E6-BB9A06DC3B21}" srcOrd="2" destOrd="0" presId="urn:microsoft.com/office/officeart/2018/2/layout/IconCircleList"/>
    <dgm:cxn modelId="{59A3C566-BA3B-4403-99A5-B8A9AA1F3A22}" type="presParOf" srcId="{21C38B2C-36BF-413B-88E4-52A0CA3781EF}" destId="{F342A4D7-6883-4A02-AA3D-757609735641}" srcOrd="3" destOrd="0" presId="urn:microsoft.com/office/officeart/2018/2/layout/IconCircleList"/>
    <dgm:cxn modelId="{BA922425-7772-4CDC-B47F-43B24A8C4E34}" type="presParOf" srcId="{2BF5FA04-4CFA-4312-9244-350D73FCF6C8}" destId="{04C7B78A-CE36-480F-B583-F9F30EDB76CE}" srcOrd="1" destOrd="0" presId="urn:microsoft.com/office/officeart/2018/2/layout/IconCircleList"/>
    <dgm:cxn modelId="{08552471-3F10-4538-96F6-249651317131}" type="presParOf" srcId="{2BF5FA04-4CFA-4312-9244-350D73FCF6C8}" destId="{0749F999-8C11-469E-8240-94B072053D7E}" srcOrd="2" destOrd="0" presId="urn:microsoft.com/office/officeart/2018/2/layout/IconCircleList"/>
    <dgm:cxn modelId="{9E682575-4121-4614-97CD-BD19EC9698A1}" type="presParOf" srcId="{0749F999-8C11-469E-8240-94B072053D7E}" destId="{2804C689-4A2F-42DF-B69B-F8DDA956474C}" srcOrd="0" destOrd="0" presId="urn:microsoft.com/office/officeart/2018/2/layout/IconCircleList"/>
    <dgm:cxn modelId="{D74AF4F2-7C31-4269-80A0-435E42D32AA7}" type="presParOf" srcId="{0749F999-8C11-469E-8240-94B072053D7E}" destId="{9B19BD51-A24B-4BEC-89CA-8CFD9466550F}" srcOrd="1" destOrd="0" presId="urn:microsoft.com/office/officeart/2018/2/layout/IconCircleList"/>
    <dgm:cxn modelId="{42C0B496-955D-46E2-9321-1B37AA0B673D}" type="presParOf" srcId="{0749F999-8C11-469E-8240-94B072053D7E}" destId="{DA324770-C64F-45AC-981E-E31912815301}" srcOrd="2" destOrd="0" presId="urn:microsoft.com/office/officeart/2018/2/layout/IconCircleList"/>
    <dgm:cxn modelId="{7478B8C6-0E7D-42CD-9058-841ABB619E05}" type="presParOf" srcId="{0749F999-8C11-469E-8240-94B072053D7E}" destId="{E618ECF9-BA91-4C61-B287-716E806CAA5F}" srcOrd="3" destOrd="0" presId="urn:microsoft.com/office/officeart/2018/2/layout/IconCircleList"/>
    <dgm:cxn modelId="{C405520B-E903-489B-96AA-0C2E5EA6A3B3}" type="presParOf" srcId="{2BF5FA04-4CFA-4312-9244-350D73FCF6C8}" destId="{874956D9-FD66-4350-BD45-D559AD9BEFB3}" srcOrd="3" destOrd="0" presId="urn:microsoft.com/office/officeart/2018/2/layout/IconCircleList"/>
    <dgm:cxn modelId="{641A9CD7-B081-4C6D-B894-EE2BE5C42C93}" type="presParOf" srcId="{2BF5FA04-4CFA-4312-9244-350D73FCF6C8}" destId="{EA416880-6873-47EF-8D98-04397E7FFAD8}" srcOrd="4" destOrd="0" presId="urn:microsoft.com/office/officeart/2018/2/layout/IconCircleList"/>
    <dgm:cxn modelId="{2D41AA38-078F-4C4D-B4AA-5E802BB06170}" type="presParOf" srcId="{EA416880-6873-47EF-8D98-04397E7FFAD8}" destId="{779A35E6-F1F3-4EBD-BE0F-E2E6344CC033}" srcOrd="0" destOrd="0" presId="urn:microsoft.com/office/officeart/2018/2/layout/IconCircleList"/>
    <dgm:cxn modelId="{D3271D92-D35A-4476-B021-6771F4CD44E5}" type="presParOf" srcId="{EA416880-6873-47EF-8D98-04397E7FFAD8}" destId="{69545ACF-8ADF-4A58-A10D-BE0B76220333}" srcOrd="1" destOrd="0" presId="urn:microsoft.com/office/officeart/2018/2/layout/IconCircleList"/>
    <dgm:cxn modelId="{F9C1B33F-B0BA-4C09-B1EB-D9FB200A21B6}" type="presParOf" srcId="{EA416880-6873-47EF-8D98-04397E7FFAD8}" destId="{09D41345-145A-4FA6-87A4-FABA19C2EA59}" srcOrd="2" destOrd="0" presId="urn:microsoft.com/office/officeart/2018/2/layout/IconCircleList"/>
    <dgm:cxn modelId="{CC29260A-9314-4DA4-95A9-5A759E616293}" type="presParOf" srcId="{EA416880-6873-47EF-8D98-04397E7FFAD8}" destId="{3BB2C715-5DCA-47C2-A618-109D199EE91C}" srcOrd="3" destOrd="0" presId="urn:microsoft.com/office/officeart/2018/2/layout/IconCircleList"/>
    <dgm:cxn modelId="{578B70A5-F31D-49CF-9636-C0E6C63D2D40}" type="presParOf" srcId="{2BF5FA04-4CFA-4312-9244-350D73FCF6C8}" destId="{16F7030D-AD0F-4995-B7D2-9244C733677C}" srcOrd="5" destOrd="0" presId="urn:microsoft.com/office/officeart/2018/2/layout/IconCircleList"/>
    <dgm:cxn modelId="{C3FC1E71-36A6-4F14-AB3A-1E30EFB9211A}" type="presParOf" srcId="{2BF5FA04-4CFA-4312-9244-350D73FCF6C8}" destId="{F05C33DF-0256-410F-B91A-812265C6B3D6}" srcOrd="6" destOrd="0" presId="urn:microsoft.com/office/officeart/2018/2/layout/IconCircleList"/>
    <dgm:cxn modelId="{CD97FCCB-0251-4286-9ED5-81E3A79255B9}" type="presParOf" srcId="{F05C33DF-0256-410F-B91A-812265C6B3D6}" destId="{BE2FDE1E-DD77-4701-BD41-A8F58D6E4CD1}" srcOrd="0" destOrd="0" presId="urn:microsoft.com/office/officeart/2018/2/layout/IconCircleList"/>
    <dgm:cxn modelId="{083BE90C-5569-4643-8524-5EBA428CFBB2}" type="presParOf" srcId="{F05C33DF-0256-410F-B91A-812265C6B3D6}" destId="{F17E835D-8D83-4821-9A1E-1C092A4D8AB0}" srcOrd="1" destOrd="0" presId="urn:microsoft.com/office/officeart/2018/2/layout/IconCircleList"/>
    <dgm:cxn modelId="{EF87582E-C8B6-4F0A-87EA-ACCC9D79EE84}" type="presParOf" srcId="{F05C33DF-0256-410F-B91A-812265C6B3D6}" destId="{0103B4B8-CBD5-41ED-A388-326349251C88}" srcOrd="2" destOrd="0" presId="urn:microsoft.com/office/officeart/2018/2/layout/IconCircleList"/>
    <dgm:cxn modelId="{A1DEAEBF-466D-4637-A49F-484C1311ADBA}" type="presParOf" srcId="{F05C33DF-0256-410F-B91A-812265C6B3D6}" destId="{C6CC0274-2D29-4C0B-8B9A-064B1C74B16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FFD17A-BBC0-4FF9-B695-A5BFF97F20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C9EFF90-F81E-4AFD-8F6C-8DD262A4A6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Better Privacy</a:t>
          </a:r>
        </a:p>
      </dgm:t>
    </dgm:pt>
    <dgm:pt modelId="{044B289B-AF5D-411D-9E7E-187436D11FE3}" type="parTrans" cxnId="{C90E8593-274E-42B5-B7CE-E1B27AE1A62A}">
      <dgm:prSet/>
      <dgm:spPr/>
      <dgm:t>
        <a:bodyPr/>
        <a:lstStyle/>
        <a:p>
          <a:endParaRPr lang="en-US"/>
        </a:p>
      </dgm:t>
    </dgm:pt>
    <dgm:pt modelId="{B53B4A4E-FA7B-474C-BC9A-1D8DBB93F0B4}" type="sibTrans" cxnId="{C90E8593-274E-42B5-B7CE-E1B27AE1A62A}">
      <dgm:prSet/>
      <dgm:spPr/>
      <dgm:t>
        <a:bodyPr/>
        <a:lstStyle/>
        <a:p>
          <a:endParaRPr lang="en-US"/>
        </a:p>
      </dgm:t>
    </dgm:pt>
    <dgm:pt modelId="{F7C17332-6D5F-4AF9-A385-961A452024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Less Network Bandwidth</a:t>
          </a:r>
        </a:p>
      </dgm:t>
    </dgm:pt>
    <dgm:pt modelId="{677A9E9C-B68D-4A6E-A0B0-B436489048D1}" type="parTrans" cxnId="{2CB3F313-FAA6-4B14-B914-6DF9FB06015D}">
      <dgm:prSet/>
      <dgm:spPr/>
      <dgm:t>
        <a:bodyPr/>
        <a:lstStyle/>
        <a:p>
          <a:endParaRPr lang="en-US"/>
        </a:p>
      </dgm:t>
    </dgm:pt>
    <dgm:pt modelId="{90F972DF-0616-463D-8E28-C4D68D84BE70}" type="sibTrans" cxnId="{2CB3F313-FAA6-4B14-B914-6DF9FB06015D}">
      <dgm:prSet/>
      <dgm:spPr/>
      <dgm:t>
        <a:bodyPr/>
        <a:lstStyle/>
        <a:p>
          <a:endParaRPr lang="en-US"/>
        </a:p>
      </dgm:t>
    </dgm:pt>
    <dgm:pt modelId="{6EBEB57B-6233-4936-B523-8397B793E5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Real Time Processing</a:t>
          </a:r>
        </a:p>
      </dgm:t>
    </dgm:pt>
    <dgm:pt modelId="{9DD4CBE0-BD2F-4BC0-870C-5A0707EF4BA8}" type="parTrans" cxnId="{70737080-55A1-44EC-B939-D1361E11D482}">
      <dgm:prSet/>
      <dgm:spPr/>
      <dgm:t>
        <a:bodyPr/>
        <a:lstStyle/>
        <a:p>
          <a:endParaRPr lang="en-US"/>
        </a:p>
      </dgm:t>
    </dgm:pt>
    <dgm:pt modelId="{9F3A45E4-3E86-46DC-8D14-4685BBD1BD4F}" type="sibTrans" cxnId="{70737080-55A1-44EC-B939-D1361E11D482}">
      <dgm:prSet/>
      <dgm:spPr/>
      <dgm:t>
        <a:bodyPr/>
        <a:lstStyle/>
        <a:p>
          <a:endParaRPr lang="en-US"/>
        </a:p>
      </dgm:t>
    </dgm:pt>
    <dgm:pt modelId="{2D5697E7-472B-446B-931D-0CC405D9A38E}" type="pres">
      <dgm:prSet presAssocID="{74FFD17A-BBC0-4FF9-B695-A5BFF97F20B9}" presName="root" presStyleCnt="0">
        <dgm:presLayoutVars>
          <dgm:dir/>
          <dgm:resizeHandles val="exact"/>
        </dgm:presLayoutVars>
      </dgm:prSet>
      <dgm:spPr/>
    </dgm:pt>
    <dgm:pt modelId="{97597D94-0E01-4434-897D-6D7E2C507F74}" type="pres">
      <dgm:prSet presAssocID="{CC9EFF90-F81E-4AFD-8F6C-8DD262A4A675}" presName="compNode" presStyleCnt="0"/>
      <dgm:spPr/>
    </dgm:pt>
    <dgm:pt modelId="{52A9B51C-EDDB-42E2-9DDB-E70AEBC3C94C}" type="pres">
      <dgm:prSet presAssocID="{CC9EFF90-F81E-4AFD-8F6C-8DD262A4A675}" presName="iconBgRect" presStyleLbl="bgShp" presStyleIdx="0" presStyleCnt="3"/>
      <dgm:spPr/>
    </dgm:pt>
    <dgm:pt modelId="{DFCD5614-3A60-43AF-A582-904F990AECAE}" type="pres">
      <dgm:prSet presAssocID="{CC9EFF90-F81E-4AFD-8F6C-8DD262A4A6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0048328-24F4-4A0A-99F0-E6A0D7990E69}" type="pres">
      <dgm:prSet presAssocID="{CC9EFF90-F81E-4AFD-8F6C-8DD262A4A675}" presName="spaceRect" presStyleCnt="0"/>
      <dgm:spPr/>
    </dgm:pt>
    <dgm:pt modelId="{70AFAC21-AD0A-4BC7-99BA-CA5AEEE37066}" type="pres">
      <dgm:prSet presAssocID="{CC9EFF90-F81E-4AFD-8F6C-8DD262A4A675}" presName="textRect" presStyleLbl="revTx" presStyleIdx="0" presStyleCnt="3">
        <dgm:presLayoutVars>
          <dgm:chMax val="1"/>
          <dgm:chPref val="1"/>
        </dgm:presLayoutVars>
      </dgm:prSet>
      <dgm:spPr/>
    </dgm:pt>
    <dgm:pt modelId="{FF770661-0F0D-4360-8378-315D85D7CAB1}" type="pres">
      <dgm:prSet presAssocID="{B53B4A4E-FA7B-474C-BC9A-1D8DBB93F0B4}" presName="sibTrans" presStyleCnt="0"/>
      <dgm:spPr/>
    </dgm:pt>
    <dgm:pt modelId="{A194914A-C596-4BE0-A5BE-C3E5D1D5DAF0}" type="pres">
      <dgm:prSet presAssocID="{F7C17332-6D5F-4AF9-A385-961A45202415}" presName="compNode" presStyleCnt="0"/>
      <dgm:spPr/>
    </dgm:pt>
    <dgm:pt modelId="{DC0042DA-BB42-4D98-97D4-36AF4E253AC5}" type="pres">
      <dgm:prSet presAssocID="{F7C17332-6D5F-4AF9-A385-961A45202415}" presName="iconBgRect" presStyleLbl="bgShp" presStyleIdx="1" presStyleCnt="3"/>
      <dgm:spPr/>
    </dgm:pt>
    <dgm:pt modelId="{9125DF48-5813-4488-B0D4-66685BD1ED05}" type="pres">
      <dgm:prSet presAssocID="{F7C17332-6D5F-4AF9-A385-961A452024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93C3F66-F017-43BF-88CC-CBB20028C848}" type="pres">
      <dgm:prSet presAssocID="{F7C17332-6D5F-4AF9-A385-961A45202415}" presName="spaceRect" presStyleCnt="0"/>
      <dgm:spPr/>
    </dgm:pt>
    <dgm:pt modelId="{25DD8824-A7EC-4086-9265-6479B2E0FFDF}" type="pres">
      <dgm:prSet presAssocID="{F7C17332-6D5F-4AF9-A385-961A45202415}" presName="textRect" presStyleLbl="revTx" presStyleIdx="1" presStyleCnt="3">
        <dgm:presLayoutVars>
          <dgm:chMax val="1"/>
          <dgm:chPref val="1"/>
        </dgm:presLayoutVars>
      </dgm:prSet>
      <dgm:spPr/>
    </dgm:pt>
    <dgm:pt modelId="{6198031E-4D71-41E5-92FB-DF4FA315ED0B}" type="pres">
      <dgm:prSet presAssocID="{90F972DF-0616-463D-8E28-C4D68D84BE70}" presName="sibTrans" presStyleCnt="0"/>
      <dgm:spPr/>
    </dgm:pt>
    <dgm:pt modelId="{2261D288-6C88-47DD-AAB8-9AC3ECA9EA3E}" type="pres">
      <dgm:prSet presAssocID="{6EBEB57B-6233-4936-B523-8397B793E581}" presName="compNode" presStyleCnt="0"/>
      <dgm:spPr/>
    </dgm:pt>
    <dgm:pt modelId="{4308C486-D1D3-4FD0-9424-A7E8ADB609DC}" type="pres">
      <dgm:prSet presAssocID="{6EBEB57B-6233-4936-B523-8397B793E581}" presName="iconBgRect" presStyleLbl="bgShp" presStyleIdx="2" presStyleCnt="3"/>
      <dgm:spPr/>
    </dgm:pt>
    <dgm:pt modelId="{589EF574-EDBE-4D21-8B7B-5DDB98CE039F}" type="pres">
      <dgm:prSet presAssocID="{6EBEB57B-6233-4936-B523-8397B793E5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5D8113C-C632-44D4-A002-2A54AFAC85B1}" type="pres">
      <dgm:prSet presAssocID="{6EBEB57B-6233-4936-B523-8397B793E581}" presName="spaceRect" presStyleCnt="0"/>
      <dgm:spPr/>
    </dgm:pt>
    <dgm:pt modelId="{30F5007C-D915-46FB-BEFF-B5A1F78130CD}" type="pres">
      <dgm:prSet presAssocID="{6EBEB57B-6233-4936-B523-8397B793E5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B3F313-FAA6-4B14-B914-6DF9FB06015D}" srcId="{74FFD17A-BBC0-4FF9-B695-A5BFF97F20B9}" destId="{F7C17332-6D5F-4AF9-A385-961A45202415}" srcOrd="1" destOrd="0" parTransId="{677A9E9C-B68D-4A6E-A0B0-B436489048D1}" sibTransId="{90F972DF-0616-463D-8E28-C4D68D84BE70}"/>
    <dgm:cxn modelId="{A86F485D-6203-4CF2-89AD-9CC1F0221EE5}" type="presOf" srcId="{74FFD17A-BBC0-4FF9-B695-A5BFF97F20B9}" destId="{2D5697E7-472B-446B-931D-0CC405D9A38E}" srcOrd="0" destOrd="0" presId="urn:microsoft.com/office/officeart/2018/5/layout/IconCircleLabelList"/>
    <dgm:cxn modelId="{94A7E55F-9430-4C48-8852-6F3BD5B65A45}" type="presOf" srcId="{6EBEB57B-6233-4936-B523-8397B793E581}" destId="{30F5007C-D915-46FB-BEFF-B5A1F78130CD}" srcOrd="0" destOrd="0" presId="urn:microsoft.com/office/officeart/2018/5/layout/IconCircleLabelList"/>
    <dgm:cxn modelId="{70737080-55A1-44EC-B939-D1361E11D482}" srcId="{74FFD17A-BBC0-4FF9-B695-A5BFF97F20B9}" destId="{6EBEB57B-6233-4936-B523-8397B793E581}" srcOrd="2" destOrd="0" parTransId="{9DD4CBE0-BD2F-4BC0-870C-5A0707EF4BA8}" sibTransId="{9F3A45E4-3E86-46DC-8D14-4685BBD1BD4F}"/>
    <dgm:cxn modelId="{C90E8593-274E-42B5-B7CE-E1B27AE1A62A}" srcId="{74FFD17A-BBC0-4FF9-B695-A5BFF97F20B9}" destId="{CC9EFF90-F81E-4AFD-8F6C-8DD262A4A675}" srcOrd="0" destOrd="0" parTransId="{044B289B-AF5D-411D-9E7E-187436D11FE3}" sibTransId="{B53B4A4E-FA7B-474C-BC9A-1D8DBB93F0B4}"/>
    <dgm:cxn modelId="{C8C80FA9-9A99-4616-88D3-6F8CD5400AFC}" type="presOf" srcId="{CC9EFF90-F81E-4AFD-8F6C-8DD262A4A675}" destId="{70AFAC21-AD0A-4BC7-99BA-CA5AEEE37066}" srcOrd="0" destOrd="0" presId="urn:microsoft.com/office/officeart/2018/5/layout/IconCircleLabelList"/>
    <dgm:cxn modelId="{75F875ED-4DF7-4209-973A-4CD4813186A7}" type="presOf" srcId="{F7C17332-6D5F-4AF9-A385-961A45202415}" destId="{25DD8824-A7EC-4086-9265-6479B2E0FFDF}" srcOrd="0" destOrd="0" presId="urn:microsoft.com/office/officeart/2018/5/layout/IconCircleLabelList"/>
    <dgm:cxn modelId="{ECC142E8-4594-435F-8C87-246430D263B6}" type="presParOf" srcId="{2D5697E7-472B-446B-931D-0CC405D9A38E}" destId="{97597D94-0E01-4434-897D-6D7E2C507F74}" srcOrd="0" destOrd="0" presId="urn:microsoft.com/office/officeart/2018/5/layout/IconCircleLabelList"/>
    <dgm:cxn modelId="{24D2B36F-D688-4198-BACE-E11A0DA37901}" type="presParOf" srcId="{97597D94-0E01-4434-897D-6D7E2C507F74}" destId="{52A9B51C-EDDB-42E2-9DDB-E70AEBC3C94C}" srcOrd="0" destOrd="0" presId="urn:microsoft.com/office/officeart/2018/5/layout/IconCircleLabelList"/>
    <dgm:cxn modelId="{693BA031-B225-4077-B6ED-812CF44AFE9F}" type="presParOf" srcId="{97597D94-0E01-4434-897D-6D7E2C507F74}" destId="{DFCD5614-3A60-43AF-A582-904F990AECAE}" srcOrd="1" destOrd="0" presId="urn:microsoft.com/office/officeart/2018/5/layout/IconCircleLabelList"/>
    <dgm:cxn modelId="{684A4764-56FF-4895-8810-F70920DA85F5}" type="presParOf" srcId="{97597D94-0E01-4434-897D-6D7E2C507F74}" destId="{E0048328-24F4-4A0A-99F0-E6A0D7990E69}" srcOrd="2" destOrd="0" presId="urn:microsoft.com/office/officeart/2018/5/layout/IconCircleLabelList"/>
    <dgm:cxn modelId="{F4749B1B-5A6F-4A69-8A49-A06D0B49A708}" type="presParOf" srcId="{97597D94-0E01-4434-897D-6D7E2C507F74}" destId="{70AFAC21-AD0A-4BC7-99BA-CA5AEEE37066}" srcOrd="3" destOrd="0" presId="urn:microsoft.com/office/officeart/2018/5/layout/IconCircleLabelList"/>
    <dgm:cxn modelId="{0E60C7CF-A4AE-47D1-8E0F-0DA6085A08A8}" type="presParOf" srcId="{2D5697E7-472B-446B-931D-0CC405D9A38E}" destId="{FF770661-0F0D-4360-8378-315D85D7CAB1}" srcOrd="1" destOrd="0" presId="urn:microsoft.com/office/officeart/2018/5/layout/IconCircleLabelList"/>
    <dgm:cxn modelId="{79A6707B-BF35-4585-9217-5769933AE8D3}" type="presParOf" srcId="{2D5697E7-472B-446B-931D-0CC405D9A38E}" destId="{A194914A-C596-4BE0-A5BE-C3E5D1D5DAF0}" srcOrd="2" destOrd="0" presId="urn:microsoft.com/office/officeart/2018/5/layout/IconCircleLabelList"/>
    <dgm:cxn modelId="{0E62B42C-47FF-4127-807D-C58AFDB17AB9}" type="presParOf" srcId="{A194914A-C596-4BE0-A5BE-C3E5D1D5DAF0}" destId="{DC0042DA-BB42-4D98-97D4-36AF4E253AC5}" srcOrd="0" destOrd="0" presId="urn:microsoft.com/office/officeart/2018/5/layout/IconCircleLabelList"/>
    <dgm:cxn modelId="{8AA53B2E-2430-4128-BF35-2CD7DD545B1F}" type="presParOf" srcId="{A194914A-C596-4BE0-A5BE-C3E5D1D5DAF0}" destId="{9125DF48-5813-4488-B0D4-66685BD1ED05}" srcOrd="1" destOrd="0" presId="urn:microsoft.com/office/officeart/2018/5/layout/IconCircleLabelList"/>
    <dgm:cxn modelId="{DB56A38A-5A91-476F-B751-7BFC6CFE36EE}" type="presParOf" srcId="{A194914A-C596-4BE0-A5BE-C3E5D1D5DAF0}" destId="{B93C3F66-F017-43BF-88CC-CBB20028C848}" srcOrd="2" destOrd="0" presId="urn:microsoft.com/office/officeart/2018/5/layout/IconCircleLabelList"/>
    <dgm:cxn modelId="{AB635EA3-FA0F-4601-B558-B586794C2859}" type="presParOf" srcId="{A194914A-C596-4BE0-A5BE-C3E5D1D5DAF0}" destId="{25DD8824-A7EC-4086-9265-6479B2E0FFDF}" srcOrd="3" destOrd="0" presId="urn:microsoft.com/office/officeart/2018/5/layout/IconCircleLabelList"/>
    <dgm:cxn modelId="{902A85F9-5D60-44F6-A3E7-658EF8C3F305}" type="presParOf" srcId="{2D5697E7-472B-446B-931D-0CC405D9A38E}" destId="{6198031E-4D71-41E5-92FB-DF4FA315ED0B}" srcOrd="3" destOrd="0" presId="urn:microsoft.com/office/officeart/2018/5/layout/IconCircleLabelList"/>
    <dgm:cxn modelId="{8860A18C-A849-4932-9C10-BED0E7DB084B}" type="presParOf" srcId="{2D5697E7-472B-446B-931D-0CC405D9A38E}" destId="{2261D288-6C88-47DD-AAB8-9AC3ECA9EA3E}" srcOrd="4" destOrd="0" presId="urn:microsoft.com/office/officeart/2018/5/layout/IconCircleLabelList"/>
    <dgm:cxn modelId="{E3F32F4C-15FC-43D2-8529-4C0F381199EB}" type="presParOf" srcId="{2261D288-6C88-47DD-AAB8-9AC3ECA9EA3E}" destId="{4308C486-D1D3-4FD0-9424-A7E8ADB609DC}" srcOrd="0" destOrd="0" presId="urn:microsoft.com/office/officeart/2018/5/layout/IconCircleLabelList"/>
    <dgm:cxn modelId="{66B85DF3-19B9-412B-BFE1-BBA020A2BB10}" type="presParOf" srcId="{2261D288-6C88-47DD-AAB8-9AC3ECA9EA3E}" destId="{589EF574-EDBE-4D21-8B7B-5DDB98CE039F}" srcOrd="1" destOrd="0" presId="urn:microsoft.com/office/officeart/2018/5/layout/IconCircleLabelList"/>
    <dgm:cxn modelId="{C38EC3C2-BA0B-4D0A-8097-DD4DE7B9E6BE}" type="presParOf" srcId="{2261D288-6C88-47DD-AAB8-9AC3ECA9EA3E}" destId="{35D8113C-C632-44D4-A002-2A54AFAC85B1}" srcOrd="2" destOrd="0" presId="urn:microsoft.com/office/officeart/2018/5/layout/IconCircleLabelList"/>
    <dgm:cxn modelId="{949F555A-84A7-475B-BB7C-F124833E6A77}" type="presParOf" srcId="{2261D288-6C88-47DD-AAB8-9AC3ECA9EA3E}" destId="{30F5007C-D915-46FB-BEFF-B5A1F78130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A14E5-DE81-4D0F-B7DC-1CF2F6A0E1AF}">
      <dsp:nvSpPr>
        <dsp:cNvPr id="0" name=""/>
        <dsp:cNvSpPr/>
      </dsp:nvSpPr>
      <dsp:spPr>
        <a:xfrm>
          <a:off x="165326" y="888789"/>
          <a:ext cx="917015" cy="9170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22D2-1931-4109-8B2A-8A37D544B7FB}">
      <dsp:nvSpPr>
        <dsp:cNvPr id="0" name=""/>
        <dsp:cNvSpPr/>
      </dsp:nvSpPr>
      <dsp:spPr>
        <a:xfrm>
          <a:off x="357899" y="1081363"/>
          <a:ext cx="531868" cy="5318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2A4D7-6883-4A02-AA3D-757609735641}">
      <dsp:nvSpPr>
        <dsp:cNvPr id="0" name=""/>
        <dsp:cNvSpPr/>
      </dsp:nvSpPr>
      <dsp:spPr>
        <a:xfrm>
          <a:off x="1278845" y="888789"/>
          <a:ext cx="2161536" cy="917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Limited Storage</a:t>
          </a:r>
          <a:br>
            <a:rPr lang="en-US" sz="1900" kern="1200"/>
          </a:br>
          <a:endParaRPr lang="en-US" sz="1900" kern="1200"/>
        </a:p>
      </dsp:txBody>
      <dsp:txXfrm>
        <a:off x="1278845" y="888789"/>
        <a:ext cx="2161536" cy="917015"/>
      </dsp:txXfrm>
    </dsp:sp>
    <dsp:sp modelId="{2804C689-4A2F-42DF-B69B-F8DDA956474C}">
      <dsp:nvSpPr>
        <dsp:cNvPr id="0" name=""/>
        <dsp:cNvSpPr/>
      </dsp:nvSpPr>
      <dsp:spPr>
        <a:xfrm>
          <a:off x="3817012" y="888789"/>
          <a:ext cx="917015" cy="9170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9BD51-A24B-4BEC-89CA-8CFD9466550F}">
      <dsp:nvSpPr>
        <dsp:cNvPr id="0" name=""/>
        <dsp:cNvSpPr/>
      </dsp:nvSpPr>
      <dsp:spPr>
        <a:xfrm>
          <a:off x="4009585" y="1081363"/>
          <a:ext cx="531868" cy="5318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8ECF9-BA91-4C61-B287-716E806CAA5F}">
      <dsp:nvSpPr>
        <dsp:cNvPr id="0" name=""/>
        <dsp:cNvSpPr/>
      </dsp:nvSpPr>
      <dsp:spPr>
        <a:xfrm>
          <a:off x="4930531" y="888789"/>
          <a:ext cx="2161536" cy="917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Battery and Power Constraint</a:t>
          </a:r>
          <a:br>
            <a:rPr lang="en-US" sz="1900" kern="1200"/>
          </a:br>
          <a:endParaRPr lang="en-US" sz="1900" kern="1200"/>
        </a:p>
      </dsp:txBody>
      <dsp:txXfrm>
        <a:off x="4930531" y="888789"/>
        <a:ext cx="2161536" cy="917015"/>
      </dsp:txXfrm>
    </dsp:sp>
    <dsp:sp modelId="{779A35E6-F1F3-4EBD-BE0F-E2E6344CC033}">
      <dsp:nvSpPr>
        <dsp:cNvPr id="0" name=""/>
        <dsp:cNvSpPr/>
      </dsp:nvSpPr>
      <dsp:spPr>
        <a:xfrm>
          <a:off x="165326" y="2545532"/>
          <a:ext cx="917015" cy="9170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45ACF-8ADF-4A58-A10D-BE0B76220333}">
      <dsp:nvSpPr>
        <dsp:cNvPr id="0" name=""/>
        <dsp:cNvSpPr/>
      </dsp:nvSpPr>
      <dsp:spPr>
        <a:xfrm>
          <a:off x="357899" y="2738105"/>
          <a:ext cx="531868" cy="5318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2C715-5DCA-47C2-A618-109D199EE91C}">
      <dsp:nvSpPr>
        <dsp:cNvPr id="0" name=""/>
        <dsp:cNvSpPr/>
      </dsp:nvSpPr>
      <dsp:spPr>
        <a:xfrm>
          <a:off x="1278845" y="2545532"/>
          <a:ext cx="2161536" cy="917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Limited Hardware Resources</a:t>
          </a:r>
          <a:br>
            <a:rPr lang="en-US" sz="1900" kern="1200"/>
          </a:br>
          <a:endParaRPr lang="en-US" sz="1900" kern="1200"/>
        </a:p>
      </dsp:txBody>
      <dsp:txXfrm>
        <a:off x="1278845" y="2545532"/>
        <a:ext cx="2161536" cy="917015"/>
      </dsp:txXfrm>
    </dsp:sp>
    <dsp:sp modelId="{BE2FDE1E-DD77-4701-BD41-A8F58D6E4CD1}">
      <dsp:nvSpPr>
        <dsp:cNvPr id="0" name=""/>
        <dsp:cNvSpPr/>
      </dsp:nvSpPr>
      <dsp:spPr>
        <a:xfrm>
          <a:off x="3817012" y="2545532"/>
          <a:ext cx="917015" cy="9170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E835D-8D83-4821-9A1E-1C092A4D8AB0}">
      <dsp:nvSpPr>
        <dsp:cNvPr id="0" name=""/>
        <dsp:cNvSpPr/>
      </dsp:nvSpPr>
      <dsp:spPr>
        <a:xfrm>
          <a:off x="4009585" y="2738105"/>
          <a:ext cx="531868" cy="5318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C0274-2D29-4C0B-8B9A-064B1C74B16A}">
      <dsp:nvSpPr>
        <dsp:cNvPr id="0" name=""/>
        <dsp:cNvSpPr/>
      </dsp:nvSpPr>
      <dsp:spPr>
        <a:xfrm>
          <a:off x="4930531" y="2545532"/>
          <a:ext cx="2161536" cy="917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Expensive off-chip (DRAM) memory </a:t>
          </a:r>
        </a:p>
      </dsp:txBody>
      <dsp:txXfrm>
        <a:off x="4930531" y="2545532"/>
        <a:ext cx="2161536" cy="917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9B51C-EDDB-42E2-9DDB-E70AEBC3C94C}">
      <dsp:nvSpPr>
        <dsp:cNvPr id="0" name=""/>
        <dsp:cNvSpPr/>
      </dsp:nvSpPr>
      <dsp:spPr>
        <a:xfrm>
          <a:off x="610470" y="7450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D5614-3A60-43AF-A582-904F990AECAE}">
      <dsp:nvSpPr>
        <dsp:cNvPr id="0" name=""/>
        <dsp:cNvSpPr/>
      </dsp:nvSpPr>
      <dsp:spPr>
        <a:xfrm>
          <a:off x="1012657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FAC21-AD0A-4BC7-99BA-CA5AEEE37066}">
      <dsp:nvSpPr>
        <dsp:cNvPr id="0" name=""/>
        <dsp:cNvSpPr/>
      </dsp:nvSpPr>
      <dsp:spPr>
        <a:xfrm>
          <a:off x="7188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Better Privacy</a:t>
          </a:r>
        </a:p>
      </dsp:txBody>
      <dsp:txXfrm>
        <a:off x="7188" y="2482451"/>
        <a:ext cx="3093750" cy="720000"/>
      </dsp:txXfrm>
    </dsp:sp>
    <dsp:sp modelId="{DC0042DA-BB42-4D98-97D4-36AF4E253AC5}">
      <dsp:nvSpPr>
        <dsp:cNvPr id="0" name=""/>
        <dsp:cNvSpPr/>
      </dsp:nvSpPr>
      <dsp:spPr>
        <a:xfrm>
          <a:off x="4245626" y="7450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5DF48-5813-4488-B0D4-66685BD1ED05}">
      <dsp:nvSpPr>
        <dsp:cNvPr id="0" name=""/>
        <dsp:cNvSpPr/>
      </dsp:nvSpPr>
      <dsp:spPr>
        <a:xfrm>
          <a:off x="4647813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D8824-A7EC-4086-9265-6479B2E0FFDF}">
      <dsp:nvSpPr>
        <dsp:cNvPr id="0" name=""/>
        <dsp:cNvSpPr/>
      </dsp:nvSpPr>
      <dsp:spPr>
        <a:xfrm>
          <a:off x="3642345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Less Network Bandwidth</a:t>
          </a:r>
        </a:p>
      </dsp:txBody>
      <dsp:txXfrm>
        <a:off x="3642345" y="2482451"/>
        <a:ext cx="3093750" cy="720000"/>
      </dsp:txXfrm>
    </dsp:sp>
    <dsp:sp modelId="{4308C486-D1D3-4FD0-9424-A7E8ADB609DC}">
      <dsp:nvSpPr>
        <dsp:cNvPr id="0" name=""/>
        <dsp:cNvSpPr/>
      </dsp:nvSpPr>
      <dsp:spPr>
        <a:xfrm>
          <a:off x="7880782" y="7450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EF574-EDBE-4D21-8B7B-5DDB98CE039F}">
      <dsp:nvSpPr>
        <dsp:cNvPr id="0" name=""/>
        <dsp:cNvSpPr/>
      </dsp:nvSpPr>
      <dsp:spPr>
        <a:xfrm>
          <a:off x="8282970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5007C-D915-46FB-BEFF-B5A1F78130CD}">
      <dsp:nvSpPr>
        <dsp:cNvPr id="0" name=""/>
        <dsp:cNvSpPr/>
      </dsp:nvSpPr>
      <dsp:spPr>
        <a:xfrm>
          <a:off x="7277501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Real Time Processing</a:t>
          </a:r>
        </a:p>
      </dsp:txBody>
      <dsp:txXfrm>
        <a:off x="7277501" y="248245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02:36:54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15076 2963 16383 0 0,'0'8'0'0'0,"0"10"0"0"0,0 25 0 0 0,0 20 0 0 0,0 16 0 0 0,0 16 0 0 0,0 32 0 0 0,0 16 0 0 0,0-1 0 0 0,0-1 0 0 0,0-1 0 0 0,0-10 0 0 0,0-11 0 0 0,0-3 0 0 0,0-14 0 0 0,0-8 0 0 0,0 2 0 0 0,0 1 0 0 0,0-9 0 0 0,0-4 0 0 0,0 0 0 0 0,0-8 0 0 0,0 7 0 0 0,0 4 0 0 0,0 11 0 0 0,0 4 0 0 0,0 7 0 0 0,0 1 0 0 0,0 5 0 0 0,0-10 0 0 0,0-7 0 0 0,0-13 0 0 0,0-13 0 0 0,0-11 0 0 0,0-8 0 0 0,0-6 0 0 0,0 5 0 0 0,0 9 0 0 0,0 2 0 0 0,0-3 0 0 0,0 4 0 0 0,0 0 0 0 0,0-5 0 0 0,0 4 0 0 0,0 6 0 0 0,0 15 0 0 0,0 8 0 0 0,0 12 0 0 0,0 18 0 0 0,0 20 0 0 0,0 16 0 0 0,0 12 0 0 0,0 8 0 0 0,0 4 0 0 0,0 25 0 0 0,0 16 0 0 0,0-15 0 0 0,0-12 0 0 0,0-1 0 0 0,0 27 0 0 0,0 23 0 0 0,0 16 0 0 0,0 9 0 0 0,0 12 0 0 0,0 12 0 0 0,0 18 0 0 0,0 9 0 0 0,0 4 0 0 0,0 1 0 0 0,0-2 0 0 0,0-2 0 0 0,0-10 0 0 0,0-4 0 0 0,0-1 0 0 0,0 2 0 0 0,0-7 0 0 0,0 0 0 0 0,0 2 0 0 0,0-4 0 0 0,0 38 0 0 0,0 8 0 0 0,0-16 0 0 0,0-26 0 0 0,0-26 0 0 0,0-38 0 0 0,0-28 0 0 0,0-28 0 0 0,0-22 0 0 0,0-8 0 0 0,0-6 0 0 0,0-7 0 0 0,0 5 0 0 0,0 7 0 0 0,0 1 0 0 0,0 13 0 0 0,0 9 0 0 0,0 12 0 0 0,0 21 0 0 0,0 43 0 0 0,0 18 0 0 0,0 1 0 0 0,0-7 0 0 0,0-17 0 0 0,0-29 0 0 0,0-20 0 0 0,0-20 0 0 0,0-26 0 0 0,0-15 0 0 0,0-16 0 0 0,0-13 0 0 0,0-10 0 0 0,0-5 0 0 0,0-4 0 0 0,0-10 0 0 0,0-9 0 0 0,0-10 0 0 0,0-8 0 0 0,0-11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02:36:54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6138 7891 16383 0 0,'8'0'0'0'0,"11"0"0"0"0,34 0 0 0 0,40 0 0 0 0,44 0 0 0 0,32 0 0 0 0,34 0 0 0 0,39 0 0 0 0,10 0 0 0 0,-5 0 0 0 0,-37 0 0 0 0,-38 0 0 0 0,-40 0 0 0 0,-35 0 0 0 0,-25 0 0 0 0,-18 0 0 0 0,-9 0 0 0 0,-5 0 0 0 0,-1 0 0 0 0,25 0 0 0 0,18 0 0 0 0,10 0 0 0 0,-1 0 0 0 0,-10 0 0 0 0,31 0 0 0 0,4 0 0 0 0,-2 0 0 0 0,-12 0 0 0 0,16 0 0 0 0,5 0 0 0 0,-11 0 0 0 0,0 0 0 0 0,-12 0 0 0 0,2 0 0 0 0,23 0 0 0 0,15 0 0 0 0,-1 0 0 0 0,-7 0 0 0 0,21 0 0 0 0,-7 0 0 0 0,-4 0 0 0 0,21 0 0 0 0,0 0 0 0 0,-13 0 0 0 0,17 0 0 0 0,-4 0 0 0 0,26 0 0 0 0,-10 0 0 0 0,11 0 0 0 0,-10 0 0 0 0,13 0 0 0 0,-19 0 0 0 0,9 0 0 0 0,14 0 0 0 0,-11 0 0 0 0,11 0 0 0 0,-19 0 0 0 0,15 0 0 0 0,15 0 0 0 0,-11 0 0 0 0,8 0 0 0 0,-22 0 0 0 0,6 0 0 0 0,-14 0 0 0 0,12 0 0 0 0,22 0 0 0 0,8 0 0 0 0,-17 0 0 0 0,-3 0 0 0 0,-2 0 0 0 0,-19 0 0 0 0,1 0 0 0 0,3 0 0 0 0,-14 0 0 0 0,5 0 0 0 0,22 0 0 0 0,18 0 0 0 0,-11 0 0 0 0,1 0 0 0 0,14 0 0 0 0,-22 0 0 0 0,14 0 0 0 0,10 0 0 0 0,-15 0 0 0 0,6 0 0 0 0,8 0 0 0 0,15 0 0 0 0,-23 0 0 0 0,0 0 0 0 0,14 0 0 0 0,16 0 0 0 0,9 0 0 0 0,9 0 0 0 0,-21 0 0 0 0,-4 0 0 0 0,-1 0 0 0 0,1 0 0 0 0,1 0 0 0 0,-7 0 0 0 0,-9 0 0 0 0,-34 0 0 0 0,-24 0 0 0 0,-22 0 0 0 0,-27 0 0 0 0,-15 0 0 0 0,-16 0 0 0 0,-14 0 0 0 0,-1 0 0 0 0,-3 0 0 0 0,36 0 0 0 0,82 0 0 0 0,82 0 0 0 0,62 0 0 0 0,16 0 0 0 0,-1 0 0 0 0,-51 0 0 0 0,-65 0 0 0 0,-38 0 0 0 0,-19 0 0 0 0,12 0 0 0 0,23 0 0 0 0,66 0 0 0 0,29 0 0 0 0,3 0 0 0 0,-7 0 0 0 0,-7 0 0 0 0,-2 0 0 0 0,-1 0 0 0 0,-8 0 0 0 0,-2 0 0 0 0,1 0 0 0 0,-6 0 0 0 0,1 0 0 0 0,-5 0 0 0 0,8 0 0 0 0,0 0 0 0 0,-6 0 0 0 0,0 0 0 0 0,11 0 0 0 0,0 0 0 0 0,1 0 0 0 0,1 0 0 0 0,11 0 0 0 0,4 0 0 0 0,9 0 0 0 0,50 0 0 0 0,28 0 0 0 0,8 0 0 0 0,9 0 0 0 0,2 0 0 0 0,-11 0 0 0 0,-6 0 0 0 0,-4 0 0 0 0,-10 0 0 0 0,-11 0 0 0 0,-10 0 0 0 0,-15 0 0 0 0,-8 0 0 0 0,-2 0 0 0 0,-24 0 0 0 0,-30 0 0 0 0,-37 0 0 0 0,-48 0 0 0 0,-40 0 0 0 0,-35 0 0 0 0,-28 0 0 0 0,-19 0 0 0 0,-12 0 0 0 0,-5 0 0 0 0,-3 0 0 0 0,1 0 0 0 0,1 0 0 0 0,2 0 0 0 0,2 0 0 0 0,-7 0 0 0 0,-3 0 0 0 0,2 0 0 0 0,-5 0 0 0 0,-1 0 0 0 0,2 0 0 0 0,4 0 0 0 0,-4 0 0 0 0,0 0 0 0 0,3 0 0 0 0,-6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3T02:36:54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26882 11122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16BB3-D151-41A3-9234-F7A00FCF4141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D8DD0-518A-4C1C-81B8-379D986B22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D8DD0-518A-4C1C-81B8-379D986B22EF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24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3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8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1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6.png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F4CB-73B3-ADF8-570B-7E0124F11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4661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b="1"/>
              <a:t>DEEP COMPRESSION</a:t>
            </a:r>
            <a:br>
              <a:rPr lang="en-US" sz="4000"/>
            </a:br>
            <a:r>
              <a:rPr lang="en-US" sz="2800"/>
              <a:t>COMPRESSING DEEP NEURAL NETWORKS WITH PRUNING, TRAINED QUANTIZATION AND HUFFMAN CODING</a:t>
            </a:r>
            <a:endParaRPr lang="en-IN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D1A42-92FF-2B58-6746-337174066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6377" y="3937055"/>
            <a:ext cx="9590424" cy="27025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algn="just"/>
            <a:r>
              <a:rPr lang="en-US"/>
              <a:t>Presenters: Darpan Gaur </a:t>
            </a:r>
            <a:r>
              <a:rPr lang="en-US" sz="1800"/>
              <a:t>(CO21BTECH11004)</a:t>
            </a:r>
            <a:endParaRPr lang="en-US"/>
          </a:p>
          <a:p>
            <a:pPr algn="just"/>
            <a:r>
              <a:rPr lang="en-US"/>
              <a:t>     Lakshya Arora </a:t>
            </a:r>
            <a:r>
              <a:rPr lang="en-US" sz="1800"/>
              <a:t>(CS24RESCH11006)</a:t>
            </a:r>
          </a:p>
          <a:p>
            <a:pPr algn="just"/>
            <a:endParaRPr lang="en-US" sz="1800"/>
          </a:p>
          <a:p>
            <a:pPr algn="just"/>
            <a:endParaRPr lang="en-US" sz="1800"/>
          </a:p>
          <a:p>
            <a:pPr algn="just"/>
            <a:r>
              <a:rPr lang="en-US" sz="2200"/>
              <a:t>Course Instructor : Dr. Rajesh Kedia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5280FD-538A-159C-1FF7-53E0AC3548C6}"/>
              </a:ext>
            </a:extLst>
          </p:cNvPr>
          <p:cNvSpPr txBox="1">
            <a:spLocks/>
          </p:cNvSpPr>
          <p:nvPr/>
        </p:nvSpPr>
        <p:spPr>
          <a:xfrm>
            <a:off x="1190297" y="2381526"/>
            <a:ext cx="10484068" cy="2384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Song Han*, </a:t>
            </a:r>
            <a:r>
              <a:rPr lang="en-US" sz="2000" err="1"/>
              <a:t>Huizi</a:t>
            </a:r>
            <a:r>
              <a:rPr lang="en-US" sz="2000"/>
              <a:t> Mao, William J. Dally</a:t>
            </a:r>
          </a:p>
          <a:p>
            <a:r>
              <a:rPr lang="en-GB" sz="2300" i="1">
                <a:latin typeface="Helvetica"/>
                <a:cs typeface="Helvetica"/>
              </a:rPr>
              <a:t>International Conference on Learning Representation (ICLR), 2016</a:t>
            </a:r>
            <a:endParaRPr lang="en-GB"/>
          </a:p>
          <a:p>
            <a:r>
              <a:rPr lang="en-GB" sz="1800"/>
              <a:t>Best Paper Award (ICLR 2016) </a:t>
            </a:r>
          </a:p>
          <a:p>
            <a:endParaRPr lang="en-US"/>
          </a:p>
        </p:txBody>
      </p:sp>
      <p:pic>
        <p:nvPicPr>
          <p:cNvPr id="7" name="Picture 6" descr="A logo of a book&#10;&#10;AI-generated content may be incorrect.">
            <a:extLst>
              <a:ext uri="{FF2B5EF4-FFF2-40B4-BE49-F238E27FC236}">
                <a16:creationId xmlns:a16="http://schemas.microsoft.com/office/drawing/2014/main" id="{75C23CFF-555D-9A68-E356-E718C328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8" t="-828" r="222" b="7229"/>
          <a:stretch/>
        </p:blipFill>
        <p:spPr>
          <a:xfrm>
            <a:off x="9351191" y="4609923"/>
            <a:ext cx="2596685" cy="2074097"/>
          </a:xfrm>
          <a:prstGeom prst="rect">
            <a:avLst/>
          </a:prstGeom>
        </p:spPr>
      </p:pic>
      <p:pic>
        <p:nvPicPr>
          <p:cNvPr id="4" name="Picture 3" descr="A logo of a computer science and engineering department&#10;&#10;AI-generated content may be incorrect.">
            <a:extLst>
              <a:ext uri="{FF2B5EF4-FFF2-40B4-BE49-F238E27FC236}">
                <a16:creationId xmlns:a16="http://schemas.microsoft.com/office/drawing/2014/main" id="{F72FF1AC-FC22-8D85-C545-66087A34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7" y="4715882"/>
            <a:ext cx="2101518" cy="17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7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5452-421F-8EE7-09CA-B83417AC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Pruning : Overview</a:t>
            </a:r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02ABD811-AEE7-2765-0CD4-0707AEF8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036" y="511645"/>
            <a:ext cx="5029200" cy="1797917"/>
          </a:xfrm>
          <a:prstGeom prst="rect">
            <a:avLst/>
          </a:prstGeom>
        </p:spPr>
      </p:pic>
      <p:pic>
        <p:nvPicPr>
          <p:cNvPr id="6" name="Picture 5" descr="A graph showing the number of data&#10;&#10;AI-generated content may be incorrect.">
            <a:extLst>
              <a:ext uri="{FF2B5EF4-FFF2-40B4-BE49-F238E27FC236}">
                <a16:creationId xmlns:a16="http://schemas.microsoft.com/office/drawing/2014/main" id="{8BFB22B7-918C-7829-9338-E0CBDE3D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3" y="1713835"/>
            <a:ext cx="5579333" cy="4481892"/>
          </a:xfrm>
          <a:prstGeom prst="rect">
            <a:avLst/>
          </a:prstGeom>
        </p:spPr>
      </p:pic>
      <p:pic>
        <p:nvPicPr>
          <p:cNvPr id="7" name="Picture 6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F625DFCC-479E-12FF-1477-1A382E2BE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462" y="2624836"/>
            <a:ext cx="5213926" cy="35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8ABA-B9A1-BA0C-8EF1-30014B41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Pruning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F377-4D77-58C0-D508-4DF627E38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47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NimbusRomNo9L-Regu"/>
              </a:rPr>
              <a:t>L</a:t>
            </a:r>
            <a:r>
              <a:rPr lang="en-US" sz="2800" b="0" i="0" u="none" strike="noStrike" baseline="0">
                <a:latin typeface="NimbusRomNo9L-Regu"/>
              </a:rPr>
              <a:t>earning the connectivity via normal network training</a:t>
            </a:r>
          </a:p>
          <a:p>
            <a:r>
              <a:rPr lang="en-US">
                <a:latin typeface="NimbusRomNo9L-Regu"/>
              </a:rPr>
              <a:t>C</a:t>
            </a:r>
            <a:r>
              <a:rPr lang="en-US" sz="2800" b="0" i="0" u="none" strike="noStrike" baseline="0">
                <a:latin typeface="NimbusRomNo9L-Regu"/>
              </a:rPr>
              <a:t>onnections with weights below a threshold are removed </a:t>
            </a:r>
            <a:r>
              <a:rPr lang="en-IN" sz="2800" b="0" i="0" u="none" strike="noStrike" baseline="0">
                <a:latin typeface="NimbusRomNo9L-Regu"/>
              </a:rPr>
              <a:t>from the network</a:t>
            </a:r>
            <a:r>
              <a:rPr lang="en-IN">
                <a:latin typeface="NimbusRomNo9L-Regu"/>
              </a:rPr>
              <a:t>.</a:t>
            </a:r>
            <a:endParaRPr lang="en-IN" sz="2800" b="0" i="0" u="none" strike="noStrike" baseline="0">
              <a:latin typeface="NimbusRomNo9L-Regu"/>
            </a:endParaRPr>
          </a:p>
          <a:p>
            <a:r>
              <a:rPr lang="en-US">
                <a:latin typeface="NimbusRomNo9L-Regu"/>
              </a:rPr>
              <a:t>R</a:t>
            </a:r>
            <a:r>
              <a:rPr lang="en-US" sz="2800" b="0" i="0" u="none" strike="noStrike" baseline="0">
                <a:latin typeface="NimbusRomNo9L-Regu"/>
              </a:rPr>
              <a:t>etrain the </a:t>
            </a:r>
            <a:r>
              <a:rPr lang="en-US">
                <a:latin typeface="NimbusRomNo9L-Regu"/>
              </a:rPr>
              <a:t>intermediate network</a:t>
            </a:r>
            <a:r>
              <a:rPr lang="en-US" sz="2800" b="0" i="0" u="none" strike="noStrike" baseline="0">
                <a:latin typeface="NimbusRomNo9L-Regu"/>
              </a:rPr>
              <a:t> to learn the final weights for the remaining sparse </a:t>
            </a:r>
            <a:r>
              <a:rPr lang="en-IN" sz="2800" b="0" i="0" u="none" strike="noStrike" baseline="0">
                <a:latin typeface="NimbusRomNo9L-Regu"/>
              </a:rPr>
              <a:t>connections.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0B801-183E-BFF6-0A0B-A6878656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111" y="2015248"/>
            <a:ext cx="350568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4D1E-2FDA-E529-CB2A-D265A51E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build on top of this Approach:</a:t>
            </a:r>
          </a:p>
        </p:txBody>
      </p:sp>
      <p:pic>
        <p:nvPicPr>
          <p:cNvPr id="4" name="Content Placeholder 3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99F2D375-6B97-4A8B-8764-17A93A3AD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520" y="1882918"/>
            <a:ext cx="8278870" cy="40534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63544-A7D3-2E3C-4188-A6E27B9DAF9B}"/>
              </a:ext>
            </a:extLst>
          </p:cNvPr>
          <p:cNvSpPr txBox="1"/>
          <p:nvPr/>
        </p:nvSpPr>
        <p:spPr>
          <a:xfrm>
            <a:off x="5032001" y="5935324"/>
            <a:ext cx="321084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Han et al. </a:t>
            </a:r>
            <a:r>
              <a:rPr lang="en-US" sz="2000" err="1"/>
              <a:t>NeurIPS</a:t>
            </a:r>
            <a:r>
              <a:rPr lang="en-US" sz="200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60517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D55E-6626-A35D-C292-A405DFDF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04" y="384611"/>
            <a:ext cx="11179907" cy="1325563"/>
          </a:xfrm>
        </p:spPr>
        <p:txBody>
          <a:bodyPr/>
          <a:lstStyle/>
          <a:p>
            <a:pPr algn="ctr"/>
            <a:r>
              <a:rPr lang="en-US" sz="2400" b="1">
                <a:latin typeface="Helvetica"/>
                <a:cs typeface="Helvetica"/>
              </a:rPr>
              <a:t>Learning both Weights and Connections for Efficient Neural Networks </a:t>
            </a:r>
            <a:br>
              <a:rPr lang="en-US" sz="2400" b="1">
                <a:latin typeface="Helvetica"/>
                <a:cs typeface="Helvetica"/>
              </a:rPr>
            </a:br>
            <a:r>
              <a:rPr lang="en-US" sz="1800" b="1">
                <a:latin typeface="Helvetica"/>
                <a:cs typeface="Helvetica"/>
              </a:rPr>
              <a:t>Han et al. 2015</a:t>
            </a:r>
            <a:endParaRPr lang="en-US" sz="1800" b="1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ED89-63C5-D1B3-50D0-D0B6F0151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66" y="1277674"/>
            <a:ext cx="11689268" cy="62883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sz="190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1900">
                <a:latin typeface="Helvetica"/>
                <a:cs typeface="Helvetica"/>
              </a:rPr>
              <a:t>Section 3.1</a:t>
            </a:r>
            <a:r>
              <a:rPr lang="en-US" sz="1900" b="1">
                <a:latin typeface="Helvetica"/>
                <a:cs typeface="Helvetica"/>
              </a:rPr>
              <a:t>  Regularization</a:t>
            </a:r>
            <a:r>
              <a:rPr lang="en-US" sz="1900">
                <a:latin typeface="Helvetica"/>
                <a:cs typeface="Helvetica"/>
              </a:rPr>
              <a:t> </a:t>
            </a:r>
            <a:r>
              <a:rPr lang="en-US" sz="1900">
                <a:latin typeface="Helvetica"/>
                <a:ea typeface="+mn-lt"/>
                <a:cs typeface="Helvetica"/>
              </a:rPr>
              <a:t>- </a:t>
            </a:r>
            <a:r>
              <a:rPr lang="en-US" sz="1900">
                <a:ea typeface="+mn-lt"/>
                <a:cs typeface="+mn-lt"/>
              </a:rPr>
              <a:t> </a:t>
            </a:r>
            <a:endParaRPr lang="en-US" sz="1900">
              <a:ea typeface="+mn-lt"/>
              <a:cs typeface="Helvetica"/>
            </a:endParaRPr>
          </a:p>
          <a:p>
            <a:pPr marL="285750" indent="-285750"/>
            <a:r>
              <a:rPr lang="en-US" sz="1900">
                <a:ea typeface="+mn-lt"/>
                <a:cs typeface="+mn-lt"/>
              </a:rPr>
              <a:t>Control model complexity and prevent overfitting</a:t>
            </a:r>
          </a:p>
          <a:p>
            <a:pPr marL="285750" indent="-285750"/>
            <a:r>
              <a:rPr lang="en-US" sz="1900">
                <a:ea typeface="+mn-lt"/>
                <a:cs typeface="+mn-lt"/>
              </a:rPr>
              <a:t>Choosing correct regularization impacts the performance of pruning and retraining</a:t>
            </a:r>
            <a:endParaRPr lang="en-US" sz="1900">
              <a:ea typeface="+mn-lt"/>
              <a:cs typeface="Helvetica"/>
            </a:endParaRPr>
          </a:p>
          <a:p>
            <a:pPr marL="285750" indent="-285750"/>
            <a:r>
              <a:rPr lang="en-US" sz="1900">
                <a:ea typeface="+mn-lt"/>
                <a:cs typeface="+mn-lt"/>
              </a:rPr>
              <a:t>L1 regularization leads to more parameters near zero, making pruning more effective before retraining</a:t>
            </a:r>
            <a:endParaRPr lang="en-US" sz="1900">
              <a:ea typeface="+mn-lt"/>
              <a:cs typeface="Helvetica"/>
            </a:endParaRPr>
          </a:p>
          <a:p>
            <a:pPr marL="285750" indent="-285750"/>
            <a:r>
              <a:rPr lang="en-US" sz="1900">
                <a:ea typeface="+mn-lt"/>
                <a:cs typeface="+mn-lt"/>
              </a:rPr>
              <a:t>but L2 regularization preserves better connections, leading to higher accuracy after retraining</a:t>
            </a:r>
            <a:endParaRPr lang="en-US" sz="1900">
              <a:latin typeface="Aptos" panose="02110004020202020204"/>
              <a:cs typeface="Helvetica"/>
            </a:endParaRPr>
          </a:p>
          <a:p>
            <a:pPr marL="0" indent="0">
              <a:buNone/>
            </a:pPr>
            <a:br>
              <a:rPr lang="en-US" sz="1900">
                <a:latin typeface="Helvetica"/>
                <a:cs typeface="Helvetica"/>
              </a:rPr>
            </a:br>
            <a:r>
              <a:rPr lang="en-US" sz="1900">
                <a:latin typeface="Helvetica"/>
                <a:cs typeface="Helvetica"/>
              </a:rPr>
              <a:t>Section 3.2 </a:t>
            </a:r>
            <a:r>
              <a:rPr lang="en-US" sz="1900" b="1">
                <a:latin typeface="Helvetica"/>
                <a:cs typeface="Helvetica"/>
              </a:rPr>
              <a:t>Dropout Ratio Adjustmen</a:t>
            </a:r>
            <a:r>
              <a:rPr lang="en-US" sz="1900">
                <a:latin typeface="Helvetica"/>
                <a:cs typeface="Helvetica"/>
              </a:rPr>
              <a:t>t - </a:t>
            </a:r>
            <a:endParaRPr lang="en-US" sz="1900">
              <a:ea typeface="+mn-lt"/>
              <a:cs typeface="Helvetica"/>
            </a:endParaRPr>
          </a:p>
          <a:p>
            <a:r>
              <a:rPr lang="en-US" sz="1900">
                <a:ea typeface="+mn-lt"/>
                <a:cs typeface="+mn-lt"/>
              </a:rPr>
              <a:t>Dropout  - Prevent Overfitting, also applied to Retraining</a:t>
            </a:r>
          </a:p>
          <a:p>
            <a:r>
              <a:rPr lang="en-US" sz="1900">
                <a:ea typeface="+mn-lt"/>
                <a:cs typeface="+mn-lt"/>
              </a:rPr>
              <a:t>In dropout, parameter probabilistically dropped during training</a:t>
            </a:r>
          </a:p>
          <a:p>
            <a:r>
              <a:rPr lang="en-US" sz="1900">
                <a:ea typeface="+mn-lt"/>
                <a:cs typeface="+mn-lt"/>
              </a:rPr>
              <a:t>Pruning permanently removes parameters, reducing model capacity </a:t>
            </a:r>
            <a:endParaRPr lang="en-US" sz="1900">
              <a:ea typeface="+mn-lt"/>
              <a:cs typeface="Helvetica"/>
            </a:endParaRPr>
          </a:p>
          <a:p>
            <a:r>
              <a:rPr lang="en-US" sz="1900">
                <a:ea typeface="+mn-lt"/>
                <a:cs typeface="+mn-lt"/>
              </a:rPr>
              <a:t>Thus, Dropout Rate during retraining should be lower to avoid excessive regularization. </a:t>
            </a:r>
            <a:endParaRPr lang="en-US" sz="1900">
              <a:ea typeface="+mn-lt"/>
              <a:cs typeface="Helvetica"/>
            </a:endParaRPr>
          </a:p>
          <a:p>
            <a:r>
              <a:rPr lang="en-US" sz="1900">
                <a:ea typeface="+mn-lt"/>
                <a:cs typeface="+mn-lt"/>
              </a:rPr>
              <a:t>A formula is provided to adjust the dropout rate accordingly:</a:t>
            </a:r>
            <a:endParaRPr lang="en-US" sz="1900">
              <a:latin typeface="Aptos" panose="02110004020202020204"/>
              <a:cs typeface="Helvetica"/>
            </a:endParaRPr>
          </a:p>
          <a:p>
            <a:pPr marL="0" indent="0">
              <a:buNone/>
            </a:pPr>
            <a:br>
              <a:rPr lang="en-US" sz="1800">
                <a:latin typeface="Helvetica"/>
                <a:cs typeface="Helvetica"/>
              </a:rPr>
            </a:br>
            <a:endParaRPr lang="en-US" sz="1900">
              <a:latin typeface="Aptos"/>
              <a:cs typeface="Helvetica"/>
            </a:endParaRPr>
          </a:p>
          <a:p>
            <a:pPr marL="0" indent="0">
              <a:buNone/>
            </a:pPr>
            <a:endParaRPr lang="en-US" sz="190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900">
              <a:latin typeface="Helvetica"/>
              <a:cs typeface="Helvetica"/>
            </a:endParaRPr>
          </a:p>
          <a:p>
            <a:pPr marL="0" indent="0">
              <a:buNone/>
            </a:pPr>
            <a:br>
              <a:rPr lang="en-US" sz="2000">
                <a:latin typeface="Helvetica"/>
                <a:cs typeface="Helvetica"/>
              </a:rPr>
            </a:br>
            <a:endParaRPr lang="en-US" sz="190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1900">
              <a:latin typeface="Helvetica"/>
              <a:cs typeface="Helvetica"/>
            </a:endParaRPr>
          </a:p>
          <a:p>
            <a:pPr marL="457200" indent="-457200"/>
            <a:endParaRPr lang="en-US" sz="1900">
              <a:latin typeface="Helvetica"/>
              <a:cs typeface="Helvetica"/>
            </a:endParaRPr>
          </a:p>
          <a:p>
            <a:endParaRPr lang="en-US" sz="1900"/>
          </a:p>
        </p:txBody>
      </p:sp>
      <p:pic>
        <p:nvPicPr>
          <p:cNvPr id="5" name="Picture 4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60C31B6C-974C-F5C1-6417-86E924E6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85" y="5701589"/>
            <a:ext cx="8392776" cy="7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A5DCA-F55B-E6AA-8694-32F194DF5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61" y="375550"/>
            <a:ext cx="11391331" cy="63757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Section 3.3 </a:t>
            </a:r>
            <a:r>
              <a:rPr lang="en-US" sz="2400" b="1">
                <a:latin typeface="Helvetica"/>
                <a:cs typeface="Helvetica"/>
              </a:rPr>
              <a:t>Local Pruning and Parameter Co-adaptation</a:t>
            </a:r>
            <a:r>
              <a:rPr lang="en-US" sz="2400">
                <a:latin typeface="Helvetica"/>
                <a:cs typeface="Helvetica"/>
              </a:rPr>
              <a:t> - </a:t>
            </a:r>
            <a:r>
              <a:rPr lang="en-US" sz="2400"/>
              <a:t> </a:t>
            </a:r>
          </a:p>
          <a:p>
            <a:r>
              <a:rPr lang="en-US" sz="2400">
                <a:ea typeface="+mn-lt"/>
                <a:cs typeface="+mn-lt"/>
              </a:rPr>
              <a:t>Retain Surviving Weights → Avoids losing learned features, ensures better retraining performance</a:t>
            </a:r>
          </a:p>
          <a:p>
            <a:r>
              <a:rPr lang="en-US" sz="2400">
                <a:ea typeface="+mn-lt"/>
                <a:cs typeface="+mn-lt"/>
              </a:rPr>
              <a:t>Re-initializing pruned layers disrupts dependencies, makes it harder for model to recover</a:t>
            </a:r>
          </a:p>
          <a:p>
            <a:r>
              <a:rPr lang="en-US" sz="2400">
                <a:ea typeface="+mn-lt"/>
                <a:cs typeface="+mn-lt"/>
              </a:rPr>
              <a:t>Retaining weights and selectively retraining layers improves accuracy and efficiency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Only pruned layers are retrained</a:t>
            </a:r>
          </a:p>
          <a:p>
            <a:pPr marL="0" indent="0">
              <a:buNone/>
            </a:pPr>
            <a:endParaRPr lang="en-US" sz="2400">
              <a:latin typeface="Aptos" panose="02110004020202020204"/>
              <a:cs typeface="Helvetica"/>
            </a:endParaRP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Section 3.4 </a:t>
            </a:r>
            <a:r>
              <a:rPr lang="en-US" sz="2400" b="1">
                <a:latin typeface="Helvetica"/>
                <a:cs typeface="Helvetica"/>
              </a:rPr>
              <a:t>Iterative Pruning</a:t>
            </a:r>
            <a:r>
              <a:rPr lang="en-US" sz="2400">
                <a:latin typeface="Helvetica"/>
                <a:cs typeface="Helvetica"/>
              </a:rPr>
              <a:t> - </a:t>
            </a:r>
          </a:p>
          <a:p>
            <a:r>
              <a:rPr lang="en-US" sz="2400"/>
              <a:t>Pruning and retraining performed iteratively </a:t>
            </a:r>
          </a:p>
          <a:p>
            <a:r>
              <a:rPr lang="en-US" sz="2400"/>
              <a:t>Iterative pruning outperforms aggressive single-step pruning.</a:t>
            </a:r>
          </a:p>
          <a:p>
            <a:r>
              <a:rPr lang="en-US" sz="2400">
                <a:latin typeface="Aptos"/>
                <a:cs typeface="Helvetica"/>
              </a:rPr>
              <a:t>Finds the minimum required connections without losing accuracy. </a:t>
            </a:r>
          </a:p>
          <a:p>
            <a:endParaRPr lang="en-US" sz="240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>
                <a:latin typeface="Helvetica"/>
                <a:cs typeface="Helvetica"/>
              </a:rPr>
              <a:t>Section 3.5 </a:t>
            </a:r>
            <a:r>
              <a:rPr lang="en-US" sz="2400" b="1">
                <a:latin typeface="Helvetica"/>
                <a:cs typeface="Helvetica"/>
              </a:rPr>
              <a:t>Pruning Neurons</a:t>
            </a:r>
            <a:r>
              <a:rPr lang="en-US" sz="2400">
                <a:latin typeface="Helvetica"/>
                <a:cs typeface="Helvetica"/>
              </a:rPr>
              <a:t> - </a:t>
            </a:r>
            <a:r>
              <a:rPr lang="en-US" sz="2400"/>
              <a:t>(This is out of scope of Deep Compression)</a:t>
            </a:r>
          </a:p>
        </p:txBody>
      </p:sp>
    </p:spTree>
    <p:extLst>
      <p:ext uri="{BB962C8B-B14F-4D97-AF65-F5344CB8AC3E}">
        <p14:creationId xmlns:p14="http://schemas.microsoft.com/office/powerpoint/2010/main" val="329362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5920-63C6-22DC-2393-9BD61312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format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0D5D-1B2E-FF0A-5A4D-501EB96E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345" cy="3712254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  <a:latin typeface="Source Sans Pro" panose="020B0503030403020204" pitchFamily="34" charset="0"/>
              </a:rPr>
              <a:t>The sparse structure from pruning is stored using Compressed Sparse Row/Column (CSR/CSC) optimizing memory usage.</a:t>
            </a:r>
          </a:p>
          <a:p>
            <a:pPr algn="l"/>
            <a:r>
              <a:rPr lang="en-US" sz="2800" b="0" i="0" u="none" strike="noStrike" baseline="0">
                <a:latin typeface="CMR10"/>
              </a:rPr>
              <a:t>2</a:t>
            </a:r>
            <a:r>
              <a:rPr lang="en-US" sz="2800" b="0" i="0" u="none" strike="noStrike" baseline="0">
                <a:latin typeface="CMMI10"/>
              </a:rPr>
              <a:t>a</a:t>
            </a:r>
            <a:r>
              <a:rPr lang="en-US" sz="2800" b="0" i="0" u="none" strike="noStrike" baseline="0">
                <a:latin typeface="CMR10"/>
              </a:rPr>
              <a:t>+</a:t>
            </a:r>
            <a:r>
              <a:rPr lang="en-US" sz="2800" b="0" i="0" u="none" strike="noStrike" baseline="0">
                <a:latin typeface="CMMI10"/>
              </a:rPr>
              <a:t>n</a:t>
            </a:r>
            <a:r>
              <a:rPr lang="en-US" sz="2800" b="0" i="0" u="none" strike="noStrike" baseline="0">
                <a:latin typeface="CMR10"/>
              </a:rPr>
              <a:t>+1 </a:t>
            </a:r>
            <a:r>
              <a:rPr lang="en-US" sz="2800" b="0" i="0" u="none" strike="noStrike" baseline="0">
                <a:latin typeface="NimbusRomNo9L-Regu"/>
              </a:rPr>
              <a:t>numbers, where </a:t>
            </a:r>
            <a:r>
              <a:rPr lang="en-US" sz="2800" b="0" i="0" u="none" strike="noStrike" baseline="0">
                <a:latin typeface="CMMI10"/>
              </a:rPr>
              <a:t>a </a:t>
            </a:r>
            <a:r>
              <a:rPr lang="en-US" sz="2800" b="0" i="0" u="none" strike="noStrike" baseline="0">
                <a:latin typeface="NimbusRomNo9L-Regu"/>
              </a:rPr>
              <a:t>is the number of non-zero elements and </a:t>
            </a:r>
            <a:r>
              <a:rPr lang="en-US" sz="2800" b="0" i="0" u="none" strike="noStrike" baseline="0">
                <a:latin typeface="CMMI10"/>
              </a:rPr>
              <a:t>n </a:t>
            </a:r>
            <a:r>
              <a:rPr lang="en-US" sz="2800" b="0" i="0" u="none" strike="noStrike" baseline="0">
                <a:latin typeface="NimbusRomNo9L-Regu"/>
              </a:rPr>
              <a:t>is the number of rows or columns.</a:t>
            </a:r>
            <a:endParaRPr lang="en-US" b="0" i="0"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Picture 4" descr="A math equations with arrows&#10;&#10;AI-generated content may be incorrect.">
            <a:extLst>
              <a:ext uri="{FF2B5EF4-FFF2-40B4-BE49-F238E27FC236}">
                <a16:creationId xmlns:a16="http://schemas.microsoft.com/office/drawing/2014/main" id="{B98AD0B4-03B9-F2F6-5E50-78676657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11" y="2071989"/>
            <a:ext cx="6006030" cy="271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94A855-459F-20B3-A174-56E206A1CB3E}"/>
              </a:ext>
            </a:extLst>
          </p:cNvPr>
          <p:cNvSpPr txBox="1"/>
          <p:nvPr/>
        </p:nvSpPr>
        <p:spPr>
          <a:xfrm>
            <a:off x="7315200" y="4873752"/>
            <a:ext cx="35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CSR sparse matrix storage format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8ADD0-50C7-36A0-BF35-802985A83CEB}"/>
              </a:ext>
            </a:extLst>
          </p:cNvPr>
          <p:cNvSpPr txBox="1"/>
          <p:nvPr/>
        </p:nvSpPr>
        <p:spPr>
          <a:xfrm>
            <a:off x="722376" y="6362070"/>
            <a:ext cx="1051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err="1"/>
              <a:t>Elafrou</a:t>
            </a:r>
            <a:r>
              <a:rPr lang="en-IN" sz="1100"/>
              <a:t> A, Goumas G, </a:t>
            </a:r>
            <a:r>
              <a:rPr lang="en-IN" sz="1100" err="1"/>
              <a:t>Koziris</a:t>
            </a:r>
            <a:r>
              <a:rPr lang="en-IN" sz="1100"/>
              <a:t> N. A lightweight optimization selection method for Sparse Matrix-Vector Multiplication. </a:t>
            </a:r>
            <a:r>
              <a:rPr lang="en-IN" sz="1100" err="1"/>
              <a:t>arXiv</a:t>
            </a:r>
            <a:r>
              <a:rPr lang="en-IN" sz="1100"/>
              <a:t> preprint arXiv:1511.02494. </a:t>
            </a:r>
          </a:p>
        </p:txBody>
      </p:sp>
    </p:spTree>
    <p:extLst>
      <p:ext uri="{BB962C8B-B14F-4D97-AF65-F5344CB8AC3E}">
        <p14:creationId xmlns:p14="http://schemas.microsoft.com/office/powerpoint/2010/main" val="121929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2ABB2-13E2-173B-9511-50559369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35AA-316B-1FA8-88E5-66DCE476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format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A5BE-4C9A-B9FA-DEF8-733C31DA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sz="2800" b="0" i="0" u="none" strike="noStrike" baseline="0">
                <a:latin typeface="NimbusRomNo9L-Regu"/>
              </a:rPr>
              <a:t>Store the index difference instead of the absolute position.</a:t>
            </a:r>
          </a:p>
          <a:p>
            <a:pPr algn="l"/>
            <a:r>
              <a:rPr lang="en-IN">
                <a:latin typeface="NimbusRomNo9L-Regu"/>
              </a:rPr>
              <a:t>E</a:t>
            </a:r>
            <a:r>
              <a:rPr lang="en-IN" sz="2800" b="0" i="0" u="none" strike="noStrike" baseline="0">
                <a:latin typeface="NimbusRomNo9L-Regu"/>
              </a:rPr>
              <a:t>ncode this </a:t>
            </a:r>
            <a:r>
              <a:rPr lang="en-US" sz="2800" b="0" i="0" u="none" strike="noStrike" baseline="0">
                <a:latin typeface="NimbusRomNo9L-Regu"/>
              </a:rPr>
              <a:t>difference in 8 bits for conv layer and 5 bits for fc layer.</a:t>
            </a:r>
            <a:endParaRPr lang="en-US" b="0" i="0"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F9619-1963-E5FA-4E1E-12D6C334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65" y="3447287"/>
            <a:ext cx="8542153" cy="2159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80870-9D3D-0D5E-F77A-4262FC4D4A89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927C0-5F55-3786-5B26-0A012F42BAD2}"/>
              </a:ext>
            </a:extLst>
          </p:cNvPr>
          <p:cNvSpPr txBox="1"/>
          <p:nvPr/>
        </p:nvSpPr>
        <p:spPr>
          <a:xfrm>
            <a:off x="2916620" y="5852948"/>
            <a:ext cx="7028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Index difference – difference between consecutive non-zero indices</a:t>
            </a:r>
          </a:p>
        </p:txBody>
      </p:sp>
    </p:spTree>
    <p:extLst>
      <p:ext uri="{BB962C8B-B14F-4D97-AF65-F5344CB8AC3E}">
        <p14:creationId xmlns:p14="http://schemas.microsoft.com/office/powerpoint/2010/main" val="262100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B53A985-18EC-389E-0044-E2F6CE550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47" y="1524349"/>
            <a:ext cx="10354780" cy="442737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23BE65-DB6F-43EE-166E-B4001149F8B2}"/>
              </a:ext>
            </a:extLst>
          </p:cNvPr>
          <p:cNvSpPr txBox="1"/>
          <p:nvPr/>
        </p:nvSpPr>
        <p:spPr>
          <a:xfrm>
            <a:off x="788569" y="525867"/>
            <a:ext cx="94935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Pruning Results : -</a:t>
            </a:r>
          </a:p>
        </p:txBody>
      </p:sp>
    </p:spTree>
    <p:extLst>
      <p:ext uri="{BB962C8B-B14F-4D97-AF65-F5344CB8AC3E}">
        <p14:creationId xmlns:p14="http://schemas.microsoft.com/office/powerpoint/2010/main" val="289700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62F3-5506-46D7-1215-F74AB7DF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72" y="1353896"/>
            <a:ext cx="4488353" cy="4890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2800"/>
            </a:br>
            <a:endParaRPr lang="en-US" sz="2800">
              <a:latin typeface="Helvetica"/>
              <a:cs typeface="Helvetica"/>
            </a:endParaRPr>
          </a:p>
          <a:p>
            <a:endParaRPr lang="en-US" sz="4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C5F65B5-3A44-0159-1B65-AEA7601C8BB3}"/>
              </a:ext>
            </a:extLst>
          </p:cNvPr>
          <p:cNvSpPr txBox="1">
            <a:spLocks/>
          </p:cNvSpPr>
          <p:nvPr/>
        </p:nvSpPr>
        <p:spPr>
          <a:xfrm>
            <a:off x="6240445" y="142828"/>
            <a:ext cx="5806731" cy="2232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DEEP COMPRESSION </a:t>
            </a:r>
            <a:r>
              <a:rPr lang="en-US" sz="3200">
                <a:latin typeface="Aptos Display"/>
                <a:cs typeface="Helvetica"/>
              </a:rPr>
              <a:t>       </a:t>
            </a:r>
            <a:r>
              <a:rPr lang="en-US" sz="2400">
                <a:latin typeface="Helvetica"/>
                <a:cs typeface="Helvetica"/>
              </a:rPr>
              <a:t>ICLR 2016 (Song Han)</a:t>
            </a:r>
            <a:endParaRPr lang="en-US"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8B5463-5F47-485F-9D65-D65D4CB341AB}"/>
              </a:ext>
            </a:extLst>
          </p:cNvPr>
          <p:cNvSpPr txBox="1">
            <a:spLocks/>
          </p:cNvSpPr>
          <p:nvPr/>
        </p:nvSpPr>
        <p:spPr>
          <a:xfrm>
            <a:off x="634491" y="5092918"/>
            <a:ext cx="4488353" cy="489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latin typeface="Helvetica"/>
                <a:cs typeface="Helvetica"/>
              </a:rPr>
              <a:t>Iterative Pruning </a:t>
            </a:r>
            <a:endParaRPr lang="en-US" sz="2400"/>
          </a:p>
          <a:p>
            <a:pPr algn="ctr"/>
            <a:r>
              <a:rPr lang="en-US" sz="2400">
                <a:latin typeface="Helvetica"/>
                <a:cs typeface="Helvetica"/>
              </a:rPr>
              <a:t>( Pruning + Fine-Tuning )</a:t>
            </a:r>
          </a:p>
          <a:p>
            <a:pPr algn="ctr"/>
            <a:r>
              <a:rPr lang="en-US" sz="2400">
                <a:latin typeface="Helvetica"/>
                <a:cs typeface="Helvetica"/>
              </a:rPr>
              <a:t>without incurring accuracy loss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4C7DA-5DAD-E8A1-628E-6B0D665D9A9E}"/>
              </a:ext>
            </a:extLst>
          </p:cNvPr>
          <p:cNvSpPr txBox="1">
            <a:spLocks/>
          </p:cNvSpPr>
          <p:nvPr/>
        </p:nvSpPr>
        <p:spPr>
          <a:xfrm>
            <a:off x="6900333" y="6165870"/>
            <a:ext cx="4488353" cy="4890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>
              <a:latin typeface="Helvetica"/>
              <a:cs typeface="Helvetica"/>
            </a:endParaRP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F843F7-B00B-48AC-89A5-671DF9BE71EC}"/>
                  </a:ext>
                </a:extLst>
              </p14:cNvPr>
              <p14:cNvContentPartPr/>
              <p14:nvPr/>
            </p14:nvContentPartPr>
            <p14:xfrm>
              <a:off x="5804818" y="0"/>
              <a:ext cx="33866" cy="687645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F843F7-B00B-48AC-89A5-671DF9BE7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1518" y="-17998"/>
                <a:ext cx="3386600" cy="6912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16CB8F-EF26-BBEF-15C2-E320509A9CA3}"/>
                  </a:ext>
                </a:extLst>
              </p14:cNvPr>
              <p14:cNvContentPartPr/>
              <p14:nvPr/>
            </p14:nvContentPartPr>
            <p14:xfrm>
              <a:off x="8467" y="3004858"/>
              <a:ext cx="12234922" cy="2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16CB8F-EF26-BBEF-15C2-E320509A9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532" y="1734858"/>
                <a:ext cx="12270561" cy="2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F8B294-6191-791B-69BE-597E8589E3F5}"/>
                  </a:ext>
                </a:extLst>
              </p14:cNvPr>
              <p14:cNvContentPartPr/>
              <p14:nvPr/>
            </p14:nvContentPartPr>
            <p14:xfrm>
              <a:off x="13326533" y="5323110"/>
              <a:ext cx="16933" cy="1693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F8B294-6191-791B-69BE-597E8589E3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79883" y="4476460"/>
                <a:ext cx="1693300" cy="16933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31F436-67B9-64A6-2FBC-C82E13A8254C}"/>
              </a:ext>
            </a:extLst>
          </p:cNvPr>
          <p:cNvSpPr txBox="1"/>
          <p:nvPr/>
        </p:nvSpPr>
        <p:spPr>
          <a:xfrm>
            <a:off x="77450" y="552137"/>
            <a:ext cx="559133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Helvetica"/>
              </a:rPr>
              <a:t>Learning both Weights and Connections for Efficient Neural Networks</a:t>
            </a:r>
            <a:r>
              <a:rPr lang="en-US" sz="2400">
                <a:latin typeface="Helvetica"/>
                <a:cs typeface="Helvetica"/>
              </a:rPr>
              <a:t>​</a:t>
            </a:r>
            <a:br>
              <a:rPr lang="en-US" sz="2800">
                <a:latin typeface="Helvetica"/>
                <a:cs typeface="Helvetica"/>
              </a:rPr>
            </a:br>
            <a:r>
              <a:rPr lang="en-US" sz="2000" err="1">
                <a:latin typeface="Helvetica"/>
              </a:rPr>
              <a:t>NeurIPS</a:t>
            </a:r>
            <a:r>
              <a:rPr lang="en-US" sz="2000">
                <a:latin typeface="Helvetica"/>
              </a:rPr>
              <a:t> 2015 (Song Han)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5B38F-9F6D-ED03-4F83-21C57D1B5BED}"/>
              </a:ext>
            </a:extLst>
          </p:cNvPr>
          <p:cNvSpPr txBox="1"/>
          <p:nvPr/>
        </p:nvSpPr>
        <p:spPr>
          <a:xfrm>
            <a:off x="6370819" y="3747540"/>
            <a:ext cx="5552605" cy="24191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latin typeface="Helvetica"/>
                <a:cs typeface="Helvetica"/>
              </a:rPr>
              <a:t>Iterative Pruning 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latin typeface="Helvetica"/>
                <a:cs typeface="Helvetica"/>
              </a:rPr>
              <a:t>( Pruning + Fine-Tuning )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400">
                <a:latin typeface="Helvetica"/>
                <a:cs typeface="Helvetica"/>
              </a:rPr>
              <a:t>without incurring accuracy loss</a:t>
            </a:r>
            <a:br>
              <a:rPr lang="en-US" sz="2400">
                <a:latin typeface="Helvetica"/>
                <a:cs typeface="Helvetica"/>
              </a:rPr>
            </a:br>
            <a:r>
              <a:rPr lang="en-US" sz="2400">
                <a:latin typeface="Helvetica"/>
                <a:cs typeface="Helvetica"/>
              </a:rPr>
              <a:t>+</a:t>
            </a:r>
            <a:br>
              <a:rPr lang="en-US" sz="2400">
                <a:latin typeface="Helvetica"/>
                <a:cs typeface="Helvetica"/>
              </a:rPr>
            </a:br>
            <a:r>
              <a:rPr lang="en-US" sz="2400">
                <a:latin typeface="Helvetica"/>
                <a:cs typeface="Helvetica"/>
              </a:rPr>
              <a:t>CSR/CSC Storage Format further compression</a:t>
            </a:r>
            <a:br>
              <a:rPr lang="en-US" sz="2400">
                <a:latin typeface="Helvetica"/>
                <a:cs typeface="Helvetica"/>
              </a:rPr>
            </a:br>
            <a:r>
              <a:rPr lang="en-US" sz="2400">
                <a:latin typeface="Helvetica"/>
                <a:cs typeface="Helvetica"/>
              </a:rPr>
              <a:t>(8 bits for CONV, 5 bits for FC)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2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2FC6-37C2-640E-ACE7-684807411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Quantization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44EF-6B79-62B2-767F-75A1E7D2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52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Reduce number of bits to represent each weight.</a:t>
            </a:r>
          </a:p>
          <a:p>
            <a:r>
              <a:rPr lang="en-US"/>
              <a:t>Limit the number of effective/unique weight.</a:t>
            </a:r>
          </a:p>
          <a:p>
            <a:r>
              <a:rPr lang="en-US"/>
              <a:t>To Achieve low bit-width operation and low storage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36507-E2C2-6CB2-594C-B68A382E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699" y="1825625"/>
            <a:ext cx="382005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8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74EE-89B7-A51C-5A5F-EBC7492C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Era of Deep Learning</a:t>
            </a:r>
          </a:p>
        </p:txBody>
      </p:sp>
      <p:pic>
        <p:nvPicPr>
          <p:cNvPr id="5" name="Picture 4" descr="What is Natural Language Processing (NLP)? Its Benefits, Challenges,  Examples!">
            <a:extLst>
              <a:ext uri="{FF2B5EF4-FFF2-40B4-BE49-F238E27FC236}">
                <a16:creationId xmlns:a16="http://schemas.microsoft.com/office/drawing/2014/main" id="{8D052E09-234A-8D10-BB5E-3E35F8DA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52" b="-349"/>
          <a:stretch/>
        </p:blipFill>
        <p:spPr>
          <a:xfrm>
            <a:off x="8373587" y="4420562"/>
            <a:ext cx="2035945" cy="1315633"/>
          </a:xfrm>
          <a:prstGeom prst="rect">
            <a:avLst/>
          </a:prstGeom>
        </p:spPr>
      </p:pic>
      <p:pic>
        <p:nvPicPr>
          <p:cNvPr id="6" name="Picture 5" descr="GitHub - mikeroyal/Computer-Vision-Guide: Computer Vision Guide">
            <a:extLst>
              <a:ext uri="{FF2B5EF4-FFF2-40B4-BE49-F238E27FC236}">
                <a16:creationId xmlns:a16="http://schemas.microsoft.com/office/drawing/2014/main" id="{561A92CE-AE31-50F8-32E1-2C683708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96" r="11164"/>
          <a:stretch/>
        </p:blipFill>
        <p:spPr>
          <a:xfrm>
            <a:off x="8450359" y="934744"/>
            <a:ext cx="1878447" cy="1141900"/>
          </a:xfrm>
          <a:prstGeom prst="rect">
            <a:avLst/>
          </a:prstGeom>
        </p:spPr>
      </p:pic>
      <p:pic>
        <p:nvPicPr>
          <p:cNvPr id="7" name="Picture 6" descr="13. Speech Recognition with Convolutional Neural Networks in  Keras/TensorFlow - YouTube">
            <a:extLst>
              <a:ext uri="{FF2B5EF4-FFF2-40B4-BE49-F238E27FC236}">
                <a16:creationId xmlns:a16="http://schemas.microsoft.com/office/drawing/2014/main" id="{69CBC877-4526-D91D-7A6C-736BC8C9B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146" y="2553887"/>
            <a:ext cx="2211922" cy="1197321"/>
          </a:xfrm>
          <a:prstGeom prst="rect">
            <a:avLst/>
          </a:prstGeom>
        </p:spPr>
      </p:pic>
      <p:pic>
        <p:nvPicPr>
          <p:cNvPr id="4" name="Picture 3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B2F1F69-F652-CDE1-8B85-719D028DE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7" y="1945551"/>
            <a:ext cx="6425130" cy="41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32CD4-9259-7672-3E09-3226D82A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35" y="-142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Weight Sharing (Trained Quantization)</a:t>
            </a:r>
            <a:endParaRPr lang="en-IN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8A0B2-FEDB-2202-FA25-51730572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6" r="69811" b="45987"/>
          <a:stretch/>
        </p:blipFill>
        <p:spPr>
          <a:xfrm>
            <a:off x="1215387" y="1441449"/>
            <a:ext cx="3182496" cy="3116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F29D7-5A7F-A67A-B05A-F5B2E162C514}"/>
              </a:ext>
            </a:extLst>
          </p:cNvPr>
          <p:cNvSpPr txBox="1"/>
          <p:nvPr/>
        </p:nvSpPr>
        <p:spPr>
          <a:xfrm>
            <a:off x="5582756" y="3882028"/>
            <a:ext cx="99613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  <a:p>
            <a:r>
              <a:rPr lang="en-US" sz="2400" b="1"/>
              <a:t>STORAGE</a:t>
            </a:r>
            <a:r>
              <a:rPr lang="en-US" sz="2400"/>
              <a:t> – Floating Point Weights</a:t>
            </a:r>
          </a:p>
          <a:p>
            <a:endParaRPr lang="en-US" sz="2400" b="1"/>
          </a:p>
          <a:p>
            <a:r>
              <a:rPr lang="en-US" sz="2400" b="1"/>
              <a:t>COMPUTATION</a:t>
            </a:r>
            <a:r>
              <a:rPr lang="en-US" sz="2400"/>
              <a:t> – Floating Point ​Arithmetic</a:t>
            </a:r>
            <a:endParaRPr lang="en-US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AB1F4-646F-87F1-E2C2-BC65ABEDDE35}"/>
              </a:ext>
            </a:extLst>
          </p:cNvPr>
          <p:cNvSpPr txBox="1"/>
          <p:nvPr/>
        </p:nvSpPr>
        <p:spPr>
          <a:xfrm>
            <a:off x="5268648" y="1712363"/>
            <a:ext cx="680868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In Deep Learning, we don’t need that high precision.</a:t>
            </a:r>
          </a:p>
          <a:p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Reducing the precision doesn't hurt accuracy.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7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uster&#10;&#10;AI-generated content may be incorrect.">
            <a:extLst>
              <a:ext uri="{FF2B5EF4-FFF2-40B4-BE49-F238E27FC236}">
                <a16:creationId xmlns:a16="http://schemas.microsoft.com/office/drawing/2014/main" id="{55E7F25F-78F1-7599-BBA5-062819B2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08" r="24013" b="42099"/>
          <a:stretch/>
        </p:blipFill>
        <p:spPr>
          <a:xfrm>
            <a:off x="6258072" y="1328473"/>
            <a:ext cx="878461" cy="2664030"/>
          </a:xfrm>
          <a:prstGeom prst="rect">
            <a:avLst/>
          </a:prstGeom>
        </p:spPr>
      </p:pic>
      <p:pic>
        <p:nvPicPr>
          <p:cNvPr id="4" name="Picture 3" descr="A diagram of a cluster&#10;&#10;AI-generated content may be incorrect.">
            <a:extLst>
              <a:ext uri="{FF2B5EF4-FFF2-40B4-BE49-F238E27FC236}">
                <a16:creationId xmlns:a16="http://schemas.microsoft.com/office/drawing/2014/main" id="{065758BD-CB00-2608-C58A-8E21E50E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6" r="69811" b="45987"/>
          <a:stretch/>
        </p:blipFill>
        <p:spPr>
          <a:xfrm>
            <a:off x="1215387" y="1441449"/>
            <a:ext cx="2484481" cy="2441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8D7A8-B992-02B3-FA07-4D5F2E9442DF}"/>
              </a:ext>
            </a:extLst>
          </p:cNvPr>
          <p:cNvSpPr txBox="1"/>
          <p:nvPr/>
        </p:nvSpPr>
        <p:spPr>
          <a:xfrm>
            <a:off x="457200" y="331304"/>
            <a:ext cx="60297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Weight Sharing (Trained Quantization)​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8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uster&#10;&#10;AI-generated content may be incorrect.">
            <a:extLst>
              <a:ext uri="{FF2B5EF4-FFF2-40B4-BE49-F238E27FC236}">
                <a16:creationId xmlns:a16="http://schemas.microsoft.com/office/drawing/2014/main" id="{4E5A0080-90BB-9090-9FA7-9E29BD23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9993F-33BC-E673-B275-E8C9E994FB93}"/>
              </a:ext>
            </a:extLst>
          </p:cNvPr>
          <p:cNvSpPr txBox="1"/>
          <p:nvPr/>
        </p:nvSpPr>
        <p:spPr>
          <a:xfrm>
            <a:off x="443240" y="332721"/>
            <a:ext cx="5657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Weight Sharing (Trained Quantization)​​</a:t>
            </a:r>
            <a:endParaRPr lang="en-US"/>
          </a:p>
        </p:txBody>
      </p:sp>
      <p:pic>
        <p:nvPicPr>
          <p:cNvPr id="8" name="Picture 7" descr="A diagram of a cluster&#10;&#10;AI-generated content may be incorrect.">
            <a:extLst>
              <a:ext uri="{FF2B5EF4-FFF2-40B4-BE49-F238E27FC236}">
                <a16:creationId xmlns:a16="http://schemas.microsoft.com/office/drawing/2014/main" id="{17190E07-7AAE-6C43-8E69-597D4638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0" name="Picture 9" descr="A diagram of a cluster&#10;&#10;AI-generated content may be incorrect.">
            <a:extLst>
              <a:ext uri="{FF2B5EF4-FFF2-40B4-BE49-F238E27FC236}">
                <a16:creationId xmlns:a16="http://schemas.microsoft.com/office/drawing/2014/main" id="{3AC5D6EB-60C3-0229-38BF-B71CCE53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BF6E4DC5-DB38-9BAC-FBE2-49B59FFB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8" t="-75" r="4517" b="430"/>
          <a:stretch/>
        </p:blipFill>
        <p:spPr>
          <a:xfrm>
            <a:off x="8737988" y="1352281"/>
            <a:ext cx="2655729" cy="25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9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27AC6-1F9D-D6E9-511B-76B926A6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Weight Sharing (Trained Quantization) </a:t>
            </a:r>
          </a:p>
          <a:p>
            <a:endParaRPr lang="en-US"/>
          </a:p>
        </p:txBody>
      </p:sp>
      <p:pic>
        <p:nvPicPr>
          <p:cNvPr id="7" name="Picture 6" descr="A diagram of a cluster&#10;&#10;AI-generated content may be incorrect.">
            <a:extLst>
              <a:ext uri="{FF2B5EF4-FFF2-40B4-BE49-F238E27FC236}">
                <a16:creationId xmlns:a16="http://schemas.microsoft.com/office/drawing/2014/main" id="{18F860DE-571A-536A-7411-B840181F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pic>
        <p:nvPicPr>
          <p:cNvPr id="9" name="Picture 8" descr="A diagram of a cluster&#10;&#10;AI-generated content may be incorrect.">
            <a:extLst>
              <a:ext uri="{FF2B5EF4-FFF2-40B4-BE49-F238E27FC236}">
                <a16:creationId xmlns:a16="http://schemas.microsoft.com/office/drawing/2014/main" id="{8CB47748-CE7C-0DB7-9362-5BA69829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1" name="Picture 10" descr="A diagram of a cluster&#10;&#10;AI-generated content may be incorrect.">
            <a:extLst>
              <a:ext uri="{FF2B5EF4-FFF2-40B4-BE49-F238E27FC236}">
                <a16:creationId xmlns:a16="http://schemas.microsoft.com/office/drawing/2014/main" id="{7EA7D2FB-98BF-C03F-CF0E-F8163BD5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5" name="Picture 14" descr="A grid of numbers and numbers&#10;&#10;AI-generated content may be incorrect.">
            <a:extLst>
              <a:ext uri="{FF2B5EF4-FFF2-40B4-BE49-F238E27FC236}">
                <a16:creationId xmlns:a16="http://schemas.microsoft.com/office/drawing/2014/main" id="{76BE7524-48F8-18AE-68EB-8E043E03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87" y="3921379"/>
            <a:ext cx="2661765" cy="2650739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CF5356DC-B536-0C21-01B2-3FD924095D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8" t="-75" r="4517" b="430"/>
          <a:stretch/>
        </p:blipFill>
        <p:spPr>
          <a:xfrm>
            <a:off x="8737988" y="1352281"/>
            <a:ext cx="2655729" cy="2556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58DEF6-E972-068A-5F01-E095671A3660}"/>
              </a:ext>
            </a:extLst>
          </p:cNvPr>
          <p:cNvSpPr txBox="1"/>
          <p:nvPr/>
        </p:nvSpPr>
        <p:spPr>
          <a:xfrm>
            <a:off x="4534468" y="3882228"/>
            <a:ext cx="14577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Indexes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6CF17-7A95-AEAE-DA15-61D352565640}"/>
              </a:ext>
            </a:extLst>
          </p:cNvPr>
          <p:cNvSpPr txBox="1"/>
          <p:nvPr/>
        </p:nvSpPr>
        <p:spPr>
          <a:xfrm>
            <a:off x="6244605" y="3882228"/>
            <a:ext cx="14577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Codebook (effective </a:t>
            </a:r>
            <a:r>
              <a:rPr lang="en-US" sz="1600" err="1"/>
              <a:t>wt</a:t>
            </a:r>
            <a:r>
              <a:rPr lang="en-US" sz="160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750C52-2CAF-A30A-2FE1-16C677E9BC83}"/>
              </a:ext>
            </a:extLst>
          </p:cNvPr>
          <p:cNvSpPr txBox="1"/>
          <p:nvPr/>
        </p:nvSpPr>
        <p:spPr>
          <a:xfrm>
            <a:off x="1509735" y="4737297"/>
            <a:ext cx="200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32 bit * 16 =512b </a:t>
            </a:r>
          </a:p>
          <a:p>
            <a:r>
              <a:rPr lang="en-US"/>
              <a:t>= 64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7839E5-A977-A372-8395-34C27A366137}"/>
              </a:ext>
            </a:extLst>
          </p:cNvPr>
          <p:cNvSpPr txBox="1"/>
          <p:nvPr/>
        </p:nvSpPr>
        <p:spPr>
          <a:xfrm>
            <a:off x="264941" y="4690762"/>
            <a:ext cx="1457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STORAGE: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BA1CA3-A98F-2763-FCD1-CA2BA8FD2294}"/>
              </a:ext>
            </a:extLst>
          </p:cNvPr>
          <p:cNvSpPr txBox="1"/>
          <p:nvPr/>
        </p:nvSpPr>
        <p:spPr>
          <a:xfrm>
            <a:off x="3987689" y="4737296"/>
            <a:ext cx="200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 bit * 16 = 32b </a:t>
            </a:r>
          </a:p>
          <a:p>
            <a:r>
              <a:rPr lang="en-US"/>
              <a:t>= 4 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99003-41CE-B579-A0C6-81DF13E14075}"/>
              </a:ext>
            </a:extLst>
          </p:cNvPr>
          <p:cNvSpPr txBox="1"/>
          <p:nvPr/>
        </p:nvSpPr>
        <p:spPr>
          <a:xfrm>
            <a:off x="6227155" y="4737296"/>
            <a:ext cx="200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32 bit * 4 = 128b </a:t>
            </a:r>
          </a:p>
          <a:p>
            <a:r>
              <a:rPr lang="en-US"/>
              <a:t>= 16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62A30-33E0-893B-0A3E-AC8D7CD94CF2}"/>
              </a:ext>
            </a:extLst>
          </p:cNvPr>
          <p:cNvSpPr txBox="1"/>
          <p:nvPr/>
        </p:nvSpPr>
        <p:spPr>
          <a:xfrm>
            <a:off x="247490" y="6290380"/>
            <a:ext cx="7454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Quantization Error = Reconstructed weights – Actual weights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1BD065-A02D-4DBC-C774-6D9B0A0616EC}"/>
              </a:ext>
            </a:extLst>
          </p:cNvPr>
          <p:cNvCxnSpPr/>
          <p:nvPr/>
        </p:nvCxnSpPr>
        <p:spPr>
          <a:xfrm>
            <a:off x="2427726" y="6105662"/>
            <a:ext cx="4470129" cy="14870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A91D9-A5CB-8C42-6E1C-1E3172812865}"/>
              </a:ext>
            </a:extLst>
          </p:cNvPr>
          <p:cNvCxnSpPr/>
          <p:nvPr/>
        </p:nvCxnSpPr>
        <p:spPr>
          <a:xfrm flipH="1" flipV="1">
            <a:off x="2226719" y="5395356"/>
            <a:ext cx="259479" cy="70443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7EB473-F463-3FB0-7054-B4367BFEEDD1}"/>
              </a:ext>
            </a:extLst>
          </p:cNvPr>
          <p:cNvCxnSpPr>
            <a:cxnSpLocks/>
          </p:cNvCxnSpPr>
          <p:nvPr/>
        </p:nvCxnSpPr>
        <p:spPr>
          <a:xfrm flipH="1" flipV="1">
            <a:off x="5745878" y="5831614"/>
            <a:ext cx="1137815" cy="3321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3A39F1-6C45-D4E6-B3D8-28DB4EA7B65B}"/>
              </a:ext>
            </a:extLst>
          </p:cNvPr>
          <p:cNvSpPr txBox="1"/>
          <p:nvPr/>
        </p:nvSpPr>
        <p:spPr>
          <a:xfrm>
            <a:off x="3435093" y="5580730"/>
            <a:ext cx="2661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Total Storage = 20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99FFE-2B7C-CB22-288E-480D63DEFAEC}"/>
              </a:ext>
            </a:extLst>
          </p:cNvPr>
          <p:cNvSpPr txBox="1"/>
          <p:nvPr/>
        </p:nvSpPr>
        <p:spPr>
          <a:xfrm>
            <a:off x="875656" y="5794436"/>
            <a:ext cx="14832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3.2x smaller</a:t>
            </a:r>
          </a:p>
        </p:txBody>
      </p:sp>
    </p:spTree>
    <p:extLst>
      <p:ext uri="{BB962C8B-B14F-4D97-AF65-F5344CB8AC3E}">
        <p14:creationId xmlns:p14="http://schemas.microsoft.com/office/powerpoint/2010/main" val="368480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AC01C-C2D5-E200-E8A9-2A417077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8058-C2DE-93FD-6F3F-670F5B73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Weight Sharing (Trained Quantization) </a:t>
            </a:r>
          </a:p>
          <a:p>
            <a:endParaRPr lang="en-US"/>
          </a:p>
        </p:txBody>
      </p:sp>
      <p:pic>
        <p:nvPicPr>
          <p:cNvPr id="7" name="Picture 6" descr="A diagram of a cluster&#10;&#10;AI-generated content may be incorrect.">
            <a:extLst>
              <a:ext uri="{FF2B5EF4-FFF2-40B4-BE49-F238E27FC236}">
                <a16:creationId xmlns:a16="http://schemas.microsoft.com/office/drawing/2014/main" id="{EC2D036F-C4BB-9AF5-CE04-5CB5B92C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pic>
        <p:nvPicPr>
          <p:cNvPr id="9" name="Picture 8" descr="A diagram of a cluster&#10;&#10;AI-generated content may be incorrect.">
            <a:extLst>
              <a:ext uri="{FF2B5EF4-FFF2-40B4-BE49-F238E27FC236}">
                <a16:creationId xmlns:a16="http://schemas.microsoft.com/office/drawing/2014/main" id="{CFB5EE49-FB45-6CCB-938B-3CEB139F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1" name="Picture 10" descr="A diagram of a cluster&#10;&#10;AI-generated content may be incorrect.">
            <a:extLst>
              <a:ext uri="{FF2B5EF4-FFF2-40B4-BE49-F238E27FC236}">
                <a16:creationId xmlns:a16="http://schemas.microsoft.com/office/drawing/2014/main" id="{EB436C6B-4AA3-B9F9-6EC6-91FEE199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5" name="Picture 14" descr="A grid of numbers and numbers&#10;&#10;AI-generated content may be incorrect.">
            <a:extLst>
              <a:ext uri="{FF2B5EF4-FFF2-40B4-BE49-F238E27FC236}">
                <a16:creationId xmlns:a16="http://schemas.microsoft.com/office/drawing/2014/main" id="{425D56C8-A5BD-C89F-A3E2-696C7E88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987" y="3921379"/>
            <a:ext cx="2661765" cy="2650739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D9CBCB3D-353C-CFA5-24D1-5ED5776803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48" t="-75" r="4517" b="430"/>
          <a:stretch/>
        </p:blipFill>
        <p:spPr>
          <a:xfrm>
            <a:off x="8737988" y="1352281"/>
            <a:ext cx="2655729" cy="2556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B51D95-88B2-9001-396E-34613030FE29}"/>
              </a:ext>
            </a:extLst>
          </p:cNvPr>
          <p:cNvSpPr txBox="1"/>
          <p:nvPr/>
        </p:nvSpPr>
        <p:spPr>
          <a:xfrm>
            <a:off x="4534468" y="3882228"/>
            <a:ext cx="14577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/>
              <a:t>Indexes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DFDE9-340B-12B5-53E8-19C7063C3E5E}"/>
              </a:ext>
            </a:extLst>
          </p:cNvPr>
          <p:cNvSpPr txBox="1"/>
          <p:nvPr/>
        </p:nvSpPr>
        <p:spPr>
          <a:xfrm>
            <a:off x="6244605" y="3882229"/>
            <a:ext cx="155080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Codebook</a:t>
            </a:r>
          </a:p>
          <a:p>
            <a:r>
              <a:rPr lang="en-US" sz="1600"/>
              <a:t>(effective </a:t>
            </a:r>
            <a:r>
              <a:rPr lang="en-US" sz="1600" err="1"/>
              <a:t>wt</a:t>
            </a:r>
            <a:r>
              <a:rPr lang="en-US" sz="1600"/>
              <a:t>)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1EEB7-D42D-AFDA-0A7C-F7F8804571BC}"/>
              </a:ext>
            </a:extLst>
          </p:cNvPr>
          <p:cNvSpPr txBox="1"/>
          <p:nvPr/>
        </p:nvSpPr>
        <p:spPr>
          <a:xfrm>
            <a:off x="596347" y="4532243"/>
            <a:ext cx="7924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As # weights increases, size of Codebook becomes negligible.</a:t>
            </a:r>
          </a:p>
          <a:p>
            <a:r>
              <a:rPr lang="en-US"/>
              <a:t>Assume N–bit quantization, # weights = M &gt;&gt;&gt;</a:t>
            </a:r>
            <a:r>
              <a:rPr lang="en-US">
                <a:ea typeface="+mn-lt"/>
                <a:cs typeface="+mn-lt"/>
              </a:rPr>
              <a:t> 2^N</a:t>
            </a:r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702E-5A70-B7FD-1DD4-AC26EC93063A}"/>
              </a:ext>
            </a:extLst>
          </p:cNvPr>
          <p:cNvSpPr txBox="1"/>
          <p:nvPr/>
        </p:nvSpPr>
        <p:spPr>
          <a:xfrm>
            <a:off x="3045368" y="6168227"/>
            <a:ext cx="20917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32 / Nx smaller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8FA14-5155-F359-F350-559E14A68B64}"/>
              </a:ext>
            </a:extLst>
          </p:cNvPr>
          <p:cNvSpPr txBox="1"/>
          <p:nvPr/>
        </p:nvSpPr>
        <p:spPr>
          <a:xfrm>
            <a:off x="4144743" y="5412045"/>
            <a:ext cx="200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 bit * M </a:t>
            </a:r>
          </a:p>
          <a:p>
            <a:r>
              <a:rPr lang="en-US"/>
              <a:t>= NM bits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175CB4-6026-DEDB-FEDF-6A1F4D18E9FE}"/>
              </a:ext>
            </a:extLst>
          </p:cNvPr>
          <p:cNvCxnSpPr/>
          <p:nvPr/>
        </p:nvCxnSpPr>
        <p:spPr>
          <a:xfrm>
            <a:off x="1537757" y="6501204"/>
            <a:ext cx="4470129" cy="14870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1A581-F5F7-9031-A81E-674B0EE59BA1}"/>
              </a:ext>
            </a:extLst>
          </p:cNvPr>
          <p:cNvCxnSpPr/>
          <p:nvPr/>
        </p:nvCxnSpPr>
        <p:spPr>
          <a:xfrm flipV="1">
            <a:off x="1567146" y="6046836"/>
            <a:ext cx="403635" cy="47758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BD797D-A05E-829D-BFE6-C7A84EE5F7C0}"/>
              </a:ext>
            </a:extLst>
          </p:cNvPr>
          <p:cNvCxnSpPr>
            <a:cxnSpLocks/>
          </p:cNvCxnSpPr>
          <p:nvPr/>
        </p:nvCxnSpPr>
        <p:spPr>
          <a:xfrm flipH="1" flipV="1">
            <a:off x="5111847" y="6064286"/>
            <a:ext cx="910960" cy="5066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1BFF78D-0041-E711-C3C8-6D952D1E634F}"/>
              </a:ext>
            </a:extLst>
          </p:cNvPr>
          <p:cNvSpPr txBox="1"/>
          <p:nvPr/>
        </p:nvSpPr>
        <p:spPr>
          <a:xfrm>
            <a:off x="1788940" y="5557464"/>
            <a:ext cx="20045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32 bit * M </a:t>
            </a:r>
          </a:p>
          <a:p>
            <a:r>
              <a:rPr lang="en-US"/>
              <a:t>= 32 M bits</a:t>
            </a:r>
          </a:p>
        </p:txBody>
      </p:sp>
    </p:spTree>
    <p:extLst>
      <p:ext uri="{BB962C8B-B14F-4D97-AF65-F5344CB8AC3E}">
        <p14:creationId xmlns:p14="http://schemas.microsoft.com/office/powerpoint/2010/main" val="233500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luster&#10;&#10;AI-generated content may be incorrect.">
            <a:extLst>
              <a:ext uri="{FF2B5EF4-FFF2-40B4-BE49-F238E27FC236}">
                <a16:creationId xmlns:a16="http://schemas.microsoft.com/office/drawing/2014/main" id="{5FA04C34-1927-C811-E829-2DDCB86B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3DB04-E513-B49C-FDFC-9C900E0A6BE6}"/>
              </a:ext>
            </a:extLst>
          </p:cNvPr>
          <p:cNvSpPr txBox="1"/>
          <p:nvPr/>
        </p:nvSpPr>
        <p:spPr>
          <a:xfrm>
            <a:off x="443240" y="332721"/>
            <a:ext cx="5657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Weight Sharing (Trained Quantization)​​</a:t>
            </a:r>
            <a:endParaRPr lang="en-US"/>
          </a:p>
        </p:txBody>
      </p:sp>
      <p:pic>
        <p:nvPicPr>
          <p:cNvPr id="9" name="Picture 8" descr="A diagram of a cluster&#10;&#10;AI-generated content may be incorrect.">
            <a:extLst>
              <a:ext uri="{FF2B5EF4-FFF2-40B4-BE49-F238E27FC236}">
                <a16:creationId xmlns:a16="http://schemas.microsoft.com/office/drawing/2014/main" id="{3DB17993-8279-5A8D-4658-C824CBA3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1" name="Picture 10" descr="A diagram of a cluster&#10;&#10;AI-generated content may be incorrect.">
            <a:extLst>
              <a:ext uri="{FF2B5EF4-FFF2-40B4-BE49-F238E27FC236}">
                <a16:creationId xmlns:a16="http://schemas.microsoft.com/office/drawing/2014/main" id="{F33872C8-3413-659B-90D9-25F3041C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6" name="Picture 15" descr="A diagram of a cluster&#10;&#10;AI-generated content may be incorrect.">
            <a:extLst>
              <a:ext uri="{FF2B5EF4-FFF2-40B4-BE49-F238E27FC236}">
                <a16:creationId xmlns:a16="http://schemas.microsoft.com/office/drawing/2014/main" id="{FB388DBA-D454-2A7A-8F79-C80F9C1E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0" t="52182" r="69614" b="367"/>
          <a:stretch/>
        </p:blipFill>
        <p:spPr>
          <a:xfrm>
            <a:off x="1352568" y="4129831"/>
            <a:ext cx="2433006" cy="23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1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uster&#10;&#10;AI-generated content may be incorrect.">
            <a:extLst>
              <a:ext uri="{FF2B5EF4-FFF2-40B4-BE49-F238E27FC236}">
                <a16:creationId xmlns:a16="http://schemas.microsoft.com/office/drawing/2014/main" id="{575F56C3-154A-EBE3-ABEF-1BB8932E7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6B6D7-973F-3CF9-06A8-885045F7C74F}"/>
              </a:ext>
            </a:extLst>
          </p:cNvPr>
          <p:cNvSpPr txBox="1"/>
          <p:nvPr/>
        </p:nvSpPr>
        <p:spPr>
          <a:xfrm>
            <a:off x="443240" y="332721"/>
            <a:ext cx="5657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Weight Sharing (Trained Quantization)​​</a:t>
            </a:r>
            <a:endParaRPr lang="en-US"/>
          </a:p>
        </p:txBody>
      </p:sp>
      <p:pic>
        <p:nvPicPr>
          <p:cNvPr id="14" name="Picture 13" descr="A diagram of a cluster&#10;&#10;AI-generated content may be incorrect.">
            <a:extLst>
              <a:ext uri="{FF2B5EF4-FFF2-40B4-BE49-F238E27FC236}">
                <a16:creationId xmlns:a16="http://schemas.microsoft.com/office/drawing/2014/main" id="{9B1F7C7B-D807-C925-15C5-9F3D271E3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6" name="Picture 15" descr="A diagram of a cluster&#10;&#10;AI-generated content may be incorrect.">
            <a:extLst>
              <a:ext uri="{FF2B5EF4-FFF2-40B4-BE49-F238E27FC236}">
                <a16:creationId xmlns:a16="http://schemas.microsoft.com/office/drawing/2014/main" id="{9A24BA75-A717-8CB6-D6A1-B6A563D2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8" name="Picture 17" descr="A diagram of a cluster&#10;&#10;AI-generated content may be incorrect.">
            <a:extLst>
              <a:ext uri="{FF2B5EF4-FFF2-40B4-BE49-F238E27FC236}">
                <a16:creationId xmlns:a16="http://schemas.microsoft.com/office/drawing/2014/main" id="{F0C719CF-1A17-B8B1-C72C-5919F79E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0" t="52182" r="69614" b="367"/>
          <a:stretch/>
        </p:blipFill>
        <p:spPr>
          <a:xfrm>
            <a:off x="1352568" y="4153098"/>
            <a:ext cx="2433006" cy="2303544"/>
          </a:xfrm>
          <a:prstGeom prst="rect">
            <a:avLst/>
          </a:prstGeom>
        </p:spPr>
      </p:pic>
      <p:pic>
        <p:nvPicPr>
          <p:cNvPr id="20" name="Picture 19" descr="A diagram of a cluster&#10;&#10;AI-generated content may be incorrect.">
            <a:extLst>
              <a:ext uri="{FF2B5EF4-FFF2-40B4-BE49-F238E27FC236}">
                <a16:creationId xmlns:a16="http://schemas.microsoft.com/office/drawing/2014/main" id="{79E01D82-7E5D-B5D7-DB5D-214F3550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78" t="54033" r="30255" b="-473"/>
          <a:stretch/>
        </p:blipFill>
        <p:spPr>
          <a:xfrm>
            <a:off x="3782079" y="4310331"/>
            <a:ext cx="3390731" cy="21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7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E0659-6A78-DF66-359E-C684F8F2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luster&#10;&#10;AI-generated content may be incorrect.">
            <a:extLst>
              <a:ext uri="{FF2B5EF4-FFF2-40B4-BE49-F238E27FC236}">
                <a16:creationId xmlns:a16="http://schemas.microsoft.com/office/drawing/2014/main" id="{8D9BC9D5-4A63-5AE9-EFE9-55E59ADD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-1052" r="35068" b="42540"/>
          <a:stretch/>
        </p:blipFill>
        <p:spPr>
          <a:xfrm>
            <a:off x="3648293" y="1414095"/>
            <a:ext cx="2493930" cy="24965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DC739-A054-237D-E51B-AA7485ED7A3C}"/>
              </a:ext>
            </a:extLst>
          </p:cNvPr>
          <p:cNvSpPr txBox="1"/>
          <p:nvPr/>
        </p:nvSpPr>
        <p:spPr>
          <a:xfrm>
            <a:off x="443240" y="332721"/>
            <a:ext cx="56574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Weight Sharing (Trained Quantization)​​</a:t>
            </a:r>
            <a:endParaRPr lang="en-US"/>
          </a:p>
        </p:txBody>
      </p:sp>
      <p:pic>
        <p:nvPicPr>
          <p:cNvPr id="14" name="Picture 13" descr="A diagram of a cluster&#10;&#10;AI-generated content may be incorrect.">
            <a:extLst>
              <a:ext uri="{FF2B5EF4-FFF2-40B4-BE49-F238E27FC236}">
                <a16:creationId xmlns:a16="http://schemas.microsoft.com/office/drawing/2014/main" id="{7CC91935-810E-EC40-5860-8B50BF72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08" r="24013" b="42099"/>
          <a:stretch/>
        </p:blipFill>
        <p:spPr>
          <a:xfrm>
            <a:off x="6351141" y="1328473"/>
            <a:ext cx="878461" cy="2664030"/>
          </a:xfrm>
          <a:prstGeom prst="rect">
            <a:avLst/>
          </a:prstGeom>
        </p:spPr>
      </p:pic>
      <p:pic>
        <p:nvPicPr>
          <p:cNvPr id="16" name="Picture 15" descr="A diagram of a cluster&#10;&#10;AI-generated content may be incorrect.">
            <a:extLst>
              <a:ext uri="{FF2B5EF4-FFF2-40B4-BE49-F238E27FC236}">
                <a16:creationId xmlns:a16="http://schemas.microsoft.com/office/drawing/2014/main" id="{E549C806-D5FA-FC64-23C6-6E4FC247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" r="70459" b="46051"/>
          <a:stretch/>
        </p:blipFill>
        <p:spPr>
          <a:xfrm>
            <a:off x="1215387" y="1441449"/>
            <a:ext cx="2431127" cy="2441527"/>
          </a:xfrm>
          <a:prstGeom prst="rect">
            <a:avLst/>
          </a:prstGeom>
        </p:spPr>
      </p:pic>
      <p:pic>
        <p:nvPicPr>
          <p:cNvPr id="18" name="Picture 17" descr="A diagram of a cluster&#10;&#10;AI-generated content may be incorrect.">
            <a:extLst>
              <a:ext uri="{FF2B5EF4-FFF2-40B4-BE49-F238E27FC236}">
                <a16:creationId xmlns:a16="http://schemas.microsoft.com/office/drawing/2014/main" id="{57B5A081-106A-60FF-8D2F-B7CF40D9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0" t="52182" r="69614" b="367"/>
          <a:stretch/>
        </p:blipFill>
        <p:spPr>
          <a:xfrm>
            <a:off x="1352568" y="4153098"/>
            <a:ext cx="2433006" cy="2303544"/>
          </a:xfrm>
          <a:prstGeom prst="rect">
            <a:avLst/>
          </a:prstGeom>
        </p:spPr>
      </p:pic>
      <p:pic>
        <p:nvPicPr>
          <p:cNvPr id="20" name="Picture 19" descr="A diagram of a cluster&#10;&#10;AI-generated content may be incorrect.">
            <a:extLst>
              <a:ext uri="{FF2B5EF4-FFF2-40B4-BE49-F238E27FC236}">
                <a16:creationId xmlns:a16="http://schemas.microsoft.com/office/drawing/2014/main" id="{B0D268F9-1BA2-D2C8-D505-001C698B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78" t="54033" r="30255" b="-473"/>
          <a:stretch/>
        </p:blipFill>
        <p:spPr>
          <a:xfrm>
            <a:off x="3782079" y="4310331"/>
            <a:ext cx="3390731" cy="2111467"/>
          </a:xfrm>
          <a:prstGeom prst="rect">
            <a:avLst/>
          </a:prstGeom>
        </p:spPr>
      </p:pic>
      <p:pic>
        <p:nvPicPr>
          <p:cNvPr id="3" name="Picture 2" descr="A diagram of a cluster&#10;&#10;AI-generated content may be incorrect.">
            <a:extLst>
              <a:ext uri="{FF2B5EF4-FFF2-40B4-BE49-F238E27FC236}">
                <a16:creationId xmlns:a16="http://schemas.microsoft.com/office/drawing/2014/main" id="{D4DDC962-3E68-7DC3-D00E-A8072BF5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35" t="58404" r="10971" b="12"/>
          <a:stretch/>
        </p:blipFill>
        <p:spPr>
          <a:xfrm>
            <a:off x="7150003" y="4419204"/>
            <a:ext cx="1547970" cy="21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5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170E-E6D3-F544-CC87-4CB2865E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Weight Sharing (Trained Quantization) </a:t>
            </a:r>
          </a:p>
          <a:p>
            <a:endParaRPr lang="en-US"/>
          </a:p>
        </p:txBody>
      </p:sp>
      <p:pic>
        <p:nvPicPr>
          <p:cNvPr id="7" name="Picture 6" descr="A diagram of a cluster&#10;&#10;AI-generated content may be incorrect.">
            <a:extLst>
              <a:ext uri="{FF2B5EF4-FFF2-40B4-BE49-F238E27FC236}">
                <a16:creationId xmlns:a16="http://schemas.microsoft.com/office/drawing/2014/main" id="{1BBCCA58-CB6E-4548-6748-BDA02DB1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03" r="-54" b="-122"/>
          <a:stretch/>
        </p:blipFill>
        <p:spPr>
          <a:xfrm>
            <a:off x="658462" y="1292061"/>
            <a:ext cx="10935891" cy="47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202A-B703-D711-2D16-4C381C7D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28" y="690865"/>
            <a:ext cx="10515600" cy="1325563"/>
          </a:xfrm>
        </p:spPr>
        <p:txBody>
          <a:bodyPr/>
          <a:lstStyle/>
          <a:p>
            <a:r>
              <a:rPr lang="en-US" sz="2800"/>
              <a:t>Weight Sharing (Trained Quantization)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113D-BBD7-EE27-1053-D58BCB76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75" y="141087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Fine-Tuning Effective Weights: -</a:t>
            </a:r>
          </a:p>
          <a:p>
            <a:r>
              <a:rPr lang="en-US"/>
              <a:t>Shared weights are fine-tuned by adjusting centroids based on gradients.</a:t>
            </a:r>
          </a:p>
          <a:p>
            <a:r>
              <a:rPr lang="en-US"/>
              <a:t>Gradients from all weights mapped to same centroids (same color bin) grouped and aggregated.</a:t>
            </a:r>
          </a:p>
          <a:p>
            <a:r>
              <a:rPr lang="en-US"/>
              <a:t>Centroid is updated (SGD update). Helps recover accuracy loss from k-Means Clustering.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5BA5657-B28A-FF08-3402-AB76BFAE8023}"/>
              </a:ext>
            </a:extLst>
          </p:cNvPr>
          <p:cNvSpPr txBox="1"/>
          <p:nvPr/>
        </p:nvSpPr>
        <p:spPr>
          <a:xfrm>
            <a:off x="929025" y="5156649"/>
            <a:ext cx="11260954" cy="8925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Fine-Tuned Centroids = Shared Centroids – 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lr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 * (</a:t>
            </a:r>
            <a:r>
              <a:rPr lang="en-US" sz="28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summed_grad</a:t>
            </a:r>
            <a:r>
              <a:rPr lang="en-US" sz="2800" b="1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sz="24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lr</a:t>
            </a: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 –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74256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3E24-1BD4-C2E8-26A4-A98E28A8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918"/>
            <a:ext cx="10515600" cy="1325563"/>
          </a:xfrm>
        </p:spPr>
        <p:txBody>
          <a:bodyPr/>
          <a:lstStyle/>
          <a:p>
            <a:r>
              <a:rPr lang="en-US"/>
              <a:t>Deep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76604-9EC1-0CFF-71E2-429B25CE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11" y="229224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Increasing size of Hidden Layers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Both </a:t>
            </a:r>
            <a:r>
              <a:rPr lang="en-GB" i="1">
                <a:ea typeface="+mn-lt"/>
                <a:cs typeface="+mn-lt"/>
              </a:rPr>
              <a:t>computationally intensive and memory intensive</a:t>
            </a:r>
            <a:endParaRPr lang="en-US"/>
          </a:p>
          <a:p>
            <a:endParaRPr lang="en-GB" i="1"/>
          </a:p>
          <a:p>
            <a:r>
              <a:rPr lang="en-GB" i="1"/>
              <a:t>High Storage and Energy requirements</a:t>
            </a:r>
          </a:p>
          <a:p>
            <a:endParaRPr lang="en-GB" i="1"/>
          </a:p>
          <a:p>
            <a:r>
              <a:rPr lang="en-GB" i="1"/>
              <a:t>Application across Vision, Speech and Text and so on.</a:t>
            </a:r>
          </a:p>
          <a:p>
            <a:endParaRPr lang="en-US"/>
          </a:p>
        </p:txBody>
      </p:sp>
      <p:pic>
        <p:nvPicPr>
          <p:cNvPr id="4" name="Picture 3" descr="A diagram of a network">
            <a:extLst>
              <a:ext uri="{FF2B5EF4-FFF2-40B4-BE49-F238E27FC236}">
                <a16:creationId xmlns:a16="http://schemas.microsoft.com/office/drawing/2014/main" id="{A3B623BA-6128-AF13-B1E8-561E0BEA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35" y="932065"/>
            <a:ext cx="4278211" cy="20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9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F005-CF1C-2F94-9683-E0B0229B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Compression rate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5AC1D-0D6C-2000-05D8-856D74F698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𝑛𝑙𝑜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𝑘𝑏</m:t>
                        </m:r>
                      </m:den>
                    </m:f>
                  </m:oMath>
                </a14:m>
                <a:endParaRPr lang="en-IN"/>
              </a:p>
              <a:p>
                <a:r>
                  <a:rPr lang="en-IN"/>
                  <a:t>n: connections in a network</a:t>
                </a:r>
              </a:p>
              <a:p>
                <a:r>
                  <a:rPr lang="en-IN"/>
                  <a:t>b: bits to represent a connection</a:t>
                </a:r>
              </a:p>
              <a:p>
                <a:r>
                  <a:rPr lang="en-IN"/>
                  <a:t>k: number of shared weights</a:t>
                </a:r>
                <a:endParaRPr lang="en-IN" baseline="-2500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16∗32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16∗2+4∗32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=3.2</m:t>
                    </m:r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5AC1D-0D6C-2000-05D8-856D74F69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67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E84B-CBD7-D332-BAAA-170D994A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of shared weights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C18F-E7C2-E16C-374E-09B0DB20C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Centroid Initialization impacts the quality of clustering and thus affects network's accuracy.</a:t>
            </a:r>
          </a:p>
          <a:p>
            <a:r>
              <a:rPr lang="en-US"/>
              <a:t>Three methods of centroid initialization explored: -</a:t>
            </a:r>
          </a:p>
          <a:p>
            <a:r>
              <a:rPr lang="en-US"/>
              <a:t>Forgery:</a:t>
            </a:r>
          </a:p>
          <a:p>
            <a:pPr lvl="1"/>
            <a:r>
              <a:rPr lang="en-US"/>
              <a:t>Randomly choose k points from data as centroids</a:t>
            </a:r>
          </a:p>
          <a:p>
            <a:r>
              <a:rPr lang="en-US"/>
              <a:t>Density-based:</a:t>
            </a:r>
          </a:p>
          <a:p>
            <a:pPr lvl="1"/>
            <a:r>
              <a:rPr lang="en-US"/>
              <a:t>Centroids denser arounds peaks</a:t>
            </a:r>
          </a:p>
          <a:p>
            <a:r>
              <a:rPr lang="en-US"/>
              <a:t>Linear:</a:t>
            </a:r>
          </a:p>
          <a:p>
            <a:pPr lvl="1"/>
            <a:r>
              <a:rPr lang="en-US"/>
              <a:t>Linearly spaces the centroids between [</a:t>
            </a:r>
            <a:r>
              <a:rPr lang="en-US" err="1"/>
              <a:t>min,max</a:t>
            </a:r>
            <a:r>
              <a:rPr lang="en-US"/>
              <a:t>] of original weights.</a:t>
            </a:r>
          </a:p>
          <a:p>
            <a:pPr lvl="1"/>
            <a:r>
              <a:rPr lang="en-US"/>
              <a:t>Invariant to distribution of weights.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591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6FED-89BC-B727-B418-D3E754DF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9B1D-FB30-D6E0-905E-8AFCC3C2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of weights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466FA-BAB9-2036-B415-6D0E9595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686" y="1323958"/>
            <a:ext cx="7784628" cy="4955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4B7E35-3708-4C08-D47A-4194F65CBCDA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570190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0D17-698D-B090-CC2F-AEC914FC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Huffman Coding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90CC6-96ED-62AB-F7F3-BF1FEFE0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6336" cy="4351338"/>
          </a:xfrm>
        </p:spPr>
        <p:txBody>
          <a:bodyPr/>
          <a:lstStyle/>
          <a:p>
            <a:r>
              <a:rPr lang="en-US"/>
              <a:t>Used for lossless data compression.</a:t>
            </a:r>
          </a:p>
          <a:p>
            <a:r>
              <a:rPr lang="en-US"/>
              <a:t>Variable length codewords to encode symbols.</a:t>
            </a:r>
          </a:p>
          <a:p>
            <a:pPr lvl="1"/>
            <a:r>
              <a:rPr lang="en-IN"/>
              <a:t>Frequent weights: use less bits </a:t>
            </a:r>
          </a:p>
          <a:p>
            <a:pPr lvl="1"/>
            <a:r>
              <a:rPr lang="en-IN"/>
              <a:t>In-frequent weights: use more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BA72A-FB9D-8C58-5033-B5E466AD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291" y="2132829"/>
            <a:ext cx="2905530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0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8B8EFB-5B3C-15EF-43FA-7116B4A02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329" y="1361231"/>
            <a:ext cx="5244109" cy="39365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E45412-56F3-C0A5-4354-5572D0F4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2" y="2100430"/>
            <a:ext cx="5574920" cy="28507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1EFBC7-CAEA-914A-111B-A6A9EADC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Huffman Coding: Example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5F446-E995-ED08-94D5-E4566FADB11F}"/>
              </a:ext>
            </a:extLst>
          </p:cNvPr>
          <p:cNvSpPr txBox="1"/>
          <p:nvPr/>
        </p:nvSpPr>
        <p:spPr>
          <a:xfrm>
            <a:off x="6217920" y="6109193"/>
            <a:ext cx="641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www.tpointtech.com</a:t>
            </a:r>
            <a:r>
              <a:rPr lang="en-US"/>
              <a:t>/</a:t>
            </a:r>
            <a:r>
              <a:rPr lang="en-US" err="1"/>
              <a:t>huffman</a:t>
            </a:r>
            <a:r>
              <a:rPr lang="en-US"/>
              <a:t>-coding-algorithm</a:t>
            </a:r>
          </a:p>
        </p:txBody>
      </p:sp>
    </p:spTree>
    <p:extLst>
      <p:ext uri="{BB962C8B-B14F-4D97-AF65-F5344CB8AC3E}">
        <p14:creationId xmlns:p14="http://schemas.microsoft.com/office/powerpoint/2010/main" val="30524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2703-F574-4742-70D7-CD072EA0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for weight and index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9A332-CB88-AA2E-2A36-213E618A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1690688"/>
            <a:ext cx="11412543" cy="3029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BCD27-E00B-2BC5-348A-6788865D738E}"/>
              </a:ext>
            </a:extLst>
          </p:cNvPr>
          <p:cNvSpPr txBox="1"/>
          <p:nvPr/>
        </p:nvSpPr>
        <p:spPr>
          <a:xfrm>
            <a:off x="613095" y="5258330"/>
            <a:ext cx="10965808" cy="1423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i="1" kern="0">
                <a:effectLst/>
                <a:latin typeface="Helvetica" pitchFamily="2" charset="0"/>
                <a:ea typeface="Aptos" panose="020B0004020202020204" pitchFamily="34" charset="0"/>
                <a:cs typeface="Helvetica" pitchFamily="2" charset="0"/>
              </a:rPr>
              <a:t>Both distributions are biased: most of the quantized weights are distributed around the two peaks; the sparse matrix index difference are rarely above 20. 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i="1" kern="0">
                <a:effectLst/>
                <a:latin typeface="Helvetica" pitchFamily="2" charset="0"/>
                <a:ea typeface="Aptos" panose="020B0004020202020204" pitchFamily="34" charset="0"/>
                <a:cs typeface="Helvetica" pitchFamily="2" charset="0"/>
              </a:rPr>
              <a:t>Experiments show that Huffman coding these non-uniformly distributed values saves 20% - 30% of network storage.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8767-7F43-7E5A-F5DF-9E4CB56A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takeaway: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6DE87-7868-A5C2-9517-1FFF564DF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/>
              <a:t>Pruning </a:t>
            </a:r>
            <a:r>
              <a:rPr lang="en-US" sz="3200"/>
              <a:t>– removes redundant weights</a:t>
            </a:r>
          </a:p>
          <a:p>
            <a:r>
              <a:rPr lang="en-US" sz="3200" b="1"/>
              <a:t>Weight Sharing</a:t>
            </a:r>
            <a:r>
              <a:rPr lang="en-US" sz="3200"/>
              <a:t> – reduces number of unique weights</a:t>
            </a:r>
          </a:p>
          <a:p>
            <a:r>
              <a:rPr lang="en-US" sz="3200" b="1"/>
              <a:t>Quantization</a:t>
            </a:r>
            <a:r>
              <a:rPr lang="en-US" sz="3200"/>
              <a:t> – replaces 32-bit FP with low bit-width representation (8 bit - CONV, 5 bit - FC)</a:t>
            </a:r>
          </a:p>
          <a:p>
            <a:r>
              <a:rPr lang="en-US" sz="3200" b="1"/>
              <a:t>Huffman Coding </a:t>
            </a:r>
            <a:r>
              <a:rPr lang="en-US" sz="3200"/>
              <a:t>– assign less bits to frequent weights </a:t>
            </a:r>
          </a:p>
          <a:p>
            <a:r>
              <a:rPr lang="en-US" sz="3200"/>
              <a:t>Together, all these techniques achieves </a:t>
            </a:r>
            <a:r>
              <a:rPr lang="en-US" sz="3200" b="1"/>
              <a:t>35x – 49x</a:t>
            </a:r>
            <a:r>
              <a:rPr lang="en-US" sz="3200"/>
              <a:t> compression while maintaining accuracy.</a:t>
            </a:r>
          </a:p>
        </p:txBody>
      </p:sp>
    </p:spTree>
    <p:extLst>
      <p:ext uri="{BB962C8B-B14F-4D97-AF65-F5344CB8AC3E}">
        <p14:creationId xmlns:p14="http://schemas.microsoft.com/office/powerpoint/2010/main" val="428520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C5EC-6151-E6DD-FB67-FCE105D4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6C437-6F11-B73C-15FE-E0D16977D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MNIST Dataset</a:t>
            </a:r>
          </a:p>
          <a:p>
            <a:pPr lvl="1"/>
            <a:r>
              <a:rPr lang="en-US"/>
              <a:t>LeNet-5</a:t>
            </a:r>
          </a:p>
          <a:p>
            <a:pPr lvl="2"/>
            <a:r>
              <a:rPr lang="en-US"/>
              <a:t>Two convolution layers</a:t>
            </a:r>
          </a:p>
          <a:p>
            <a:pPr lvl="2"/>
            <a:r>
              <a:rPr lang="en-US"/>
              <a:t>Two fully connected layers</a:t>
            </a:r>
          </a:p>
          <a:p>
            <a:pPr lvl="1"/>
            <a:r>
              <a:rPr lang="en-US"/>
              <a:t>LeNet-300-100</a:t>
            </a:r>
          </a:p>
          <a:p>
            <a:pPr lvl="2"/>
            <a:r>
              <a:rPr lang="en-US"/>
              <a:t>Fully connected network with two hidden layers</a:t>
            </a:r>
          </a:p>
          <a:p>
            <a:pPr marL="914400" lvl="2" indent="0">
              <a:buNone/>
            </a:pPr>
            <a:r>
              <a:rPr lang="en-US"/>
              <a:t>     with 300 and 100 neurons each </a:t>
            </a:r>
          </a:p>
          <a:p>
            <a:r>
              <a:rPr lang="en-US"/>
              <a:t>ImageNet Dataset</a:t>
            </a:r>
          </a:p>
          <a:p>
            <a:pPr lvl="1"/>
            <a:r>
              <a:rPr lang="en-US" err="1"/>
              <a:t>AlexNet</a:t>
            </a:r>
            <a:endParaRPr lang="en-US"/>
          </a:p>
          <a:p>
            <a:pPr lvl="1"/>
            <a:r>
              <a:rPr lang="en-US"/>
              <a:t>VGG-16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05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DFA6-5891-19EE-3405-BB9106BF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LeNet-5</a:t>
            </a:r>
            <a:endParaRPr lang="en-IN"/>
          </a:p>
        </p:txBody>
      </p:sp>
      <p:pic>
        <p:nvPicPr>
          <p:cNvPr id="13" name="Picture 12" descr="A group of squares in different directions&#10;&#10;AI-generated content may be incorrect.">
            <a:extLst>
              <a:ext uri="{FF2B5EF4-FFF2-40B4-BE49-F238E27FC236}">
                <a16:creationId xmlns:a16="http://schemas.microsoft.com/office/drawing/2014/main" id="{9F473EBB-2C0C-74D5-F408-749E38FEC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5" y="1981208"/>
            <a:ext cx="8324726" cy="3143451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01C9FC-DA68-A20F-E950-629EE0B74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18" y="1224222"/>
            <a:ext cx="2177558" cy="44095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D6ABF-1874-CE93-D4BC-A5CCAE49FA11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https://en.wikipedia.org/wiki/LeNet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04686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C397-C14D-AB91-CE54-2D7DA688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B8EDE-48D1-A5E2-BAC3-1A004D7F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2390630"/>
            <a:ext cx="10374173" cy="207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8F0027-F66B-736B-B195-C814AA04AECC}"/>
              </a:ext>
            </a:extLst>
          </p:cNvPr>
          <p:cNvSpPr txBox="1"/>
          <p:nvPr/>
        </p:nvSpPr>
        <p:spPr>
          <a:xfrm>
            <a:off x="3860291" y="4663440"/>
            <a:ext cx="44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Compression statistics for LeNet-300-100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31FC0-FC2D-44B5-10F2-60AA863DFF9D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94401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4A73-CCFF-DC20-B517-13D3A8C6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E6BC-B889-0779-020E-8943203C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372" y="2348952"/>
            <a:ext cx="4879428" cy="2764166"/>
          </a:xfrm>
        </p:spPr>
        <p:txBody>
          <a:bodyPr>
            <a:normAutofit/>
          </a:bodyPr>
          <a:lstStyle/>
          <a:p>
            <a:br>
              <a:rPr lang="en-US" sz="2400"/>
            </a:b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8419-69CA-4026-2219-F91397235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31" y="5578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/>
              <a:t>Is it possible to run DNN's on Mobile Phones  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70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215F-1255-4D18-B5F1-B295DCEAA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23" y="210935"/>
            <a:ext cx="10515600" cy="1325563"/>
          </a:xfrm>
        </p:spPr>
        <p:txBody>
          <a:bodyPr/>
          <a:lstStyle/>
          <a:p>
            <a:r>
              <a:rPr lang="en-US"/>
              <a:t>Compression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00A54-7208-F538-A06C-A66D6F65F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7344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IN"/>
                  <a:t> </a:t>
                </a:r>
              </a:p>
              <a:p>
                <a:pPr marL="457200" lvl="1" indent="0">
                  <a:buNone/>
                </a:pPr>
                <a:r>
                  <a:rPr lang="en-IN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/>
                  <a:t> is size of compressed model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IN"/>
                  <a:t>   is size of the original model</a:t>
                </a:r>
              </a:p>
              <a:p>
                <a:r>
                  <a:rPr lang="en-IN"/>
                  <a:t>Size of compressed model</a:t>
                </a:r>
              </a:p>
              <a:p>
                <a:pPr lvl="1"/>
                <a:r>
                  <a:rPr lang="en-IN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lvl="1"/>
                <a:r>
                  <a:rPr lang="en-IN"/>
                  <a:t>k – number of shared weights</a:t>
                </a:r>
              </a:p>
              <a:p>
                <a:pPr lvl="1"/>
                <a:r>
                  <a:rPr lang="en-IN"/>
                  <a:t>b – bits used to store the weight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/>
                  <a:t> - number of unpruned weights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/>
                  <a:t> - bits used for storing index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00A54-7208-F538-A06C-A66D6F65F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344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3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8F5D-67E0-8D58-3A55-6EA515EA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B465-89EE-7A70-B674-20AADACB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D530F-FC3E-0E6D-4D1E-949884A1D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2390630"/>
            <a:ext cx="10374173" cy="207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FE733-52F9-B9A3-CF20-DBFA5B3EF2E4}"/>
              </a:ext>
            </a:extLst>
          </p:cNvPr>
          <p:cNvSpPr txBox="1"/>
          <p:nvPr/>
        </p:nvSpPr>
        <p:spPr>
          <a:xfrm>
            <a:off x="4263388" y="4648370"/>
            <a:ext cx="366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Compression statistics for LeNet-5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B000B-AE7D-91A9-BA51-1BBE6D5C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98" y="2300130"/>
            <a:ext cx="10240804" cy="2257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9D5FD7-9A24-F471-AEC9-971CDBAE7AE8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1585106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1DD46-4048-A5E5-8002-A67C40E5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D73E-5FFD-C31F-45ED-CAA863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30E73-D77A-09AE-14E6-31CA718E4A2D}"/>
              </a:ext>
            </a:extLst>
          </p:cNvPr>
          <p:cNvSpPr txBox="1"/>
          <p:nvPr/>
        </p:nvSpPr>
        <p:spPr>
          <a:xfrm>
            <a:off x="4281676" y="5167311"/>
            <a:ext cx="362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Compression statistics for </a:t>
            </a:r>
            <a:r>
              <a:rPr lang="en-IN" err="1"/>
              <a:t>AlexNet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139BE4-ACB1-39F3-DC9C-C81378B2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828576"/>
            <a:ext cx="10193173" cy="3200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E8A81-26D4-DF9E-7B5D-1E5BEA2445B6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91992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DD1C6B-8B8A-569A-F3D4-91C65588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3" y="2412865"/>
            <a:ext cx="10722865" cy="24259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E58A84-DDB9-54E3-E8A8-9E3FC9E46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Weight Sharing and Quantization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B207F-E319-B38F-A7DC-B998E92A14FD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696461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43DE-738B-4C04-3086-3E6DCEB4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Pruning and Quantization together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D66D3-5EFA-B54A-EA52-529B48909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38" y="2081992"/>
            <a:ext cx="11540923" cy="2694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FF587-8137-0E1D-C016-19CC7B7D5280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1755820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F2BF-54A4-F114-456B-7B2901AC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Pruning and Quantization together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F1D6-1A9D-C3BC-EF2E-A0D725F0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1995813"/>
            <a:ext cx="8059275" cy="352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56157-22DF-7E84-BA73-B039F76245EB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5329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BAC1-6CCF-9255-536D-CDBBB395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Centroid Initialization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330D-7ACE-33FC-A2CD-4349C628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1923840"/>
            <a:ext cx="10364646" cy="301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8E45D-69EB-8AB7-2E22-D0BC1DEF08D8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5989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477E-7221-05F7-7278-66C321C3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98CFB-D88F-3ACF-4878-079D5003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2219156"/>
            <a:ext cx="9345329" cy="2419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33DFF-4D3F-DD95-0473-7BDBC209B38A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2556270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B7E3-A3FD-879E-445C-9415C49C1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Energy Efficiency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F2493-9BD9-0D57-3835-67E4BA11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2323946"/>
            <a:ext cx="935485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1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3161-9B5F-7B38-C1FF-5DE4FEC9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ratio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7A808-482C-255A-45CB-166CBC1B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228682"/>
            <a:ext cx="8421275" cy="240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6A005-2453-2ABA-C4A7-76E9A39E0D06}"/>
              </a:ext>
            </a:extLst>
          </p:cNvPr>
          <p:cNvSpPr txBox="1"/>
          <p:nvPr/>
        </p:nvSpPr>
        <p:spPr>
          <a:xfrm>
            <a:off x="3855719" y="4797979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Storage ratio of weight, index and codebook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3E0F8-2985-219A-99A6-E3D836C6244E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87285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E6B5-B73E-53FD-6BA0-63B2E94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372" y="2348952"/>
            <a:ext cx="4879428" cy="2764166"/>
          </a:xfrm>
        </p:spPr>
        <p:txBody>
          <a:bodyPr>
            <a:normAutofit/>
          </a:bodyPr>
          <a:lstStyle/>
          <a:p>
            <a:br>
              <a:rPr lang="en-US" sz="2400"/>
            </a:b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33F5C-1EED-E67A-F3BB-3EF413FC0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31" y="5578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/>
              <a:t>Is it possible to run DNN's on Mobile Phones  ?</a:t>
            </a:r>
          </a:p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8DD9691-1946-CF62-0F1D-2C92647FA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25658"/>
              </p:ext>
            </p:extLst>
          </p:nvPr>
        </p:nvGraphicFramePr>
        <p:xfrm>
          <a:off x="641846" y="1771932"/>
          <a:ext cx="72573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0" name="Picture 229" descr="A screenshot of a phone&#10;&#10;AI-generated content may be incorrect.">
            <a:extLst>
              <a:ext uri="{FF2B5EF4-FFF2-40B4-BE49-F238E27FC236}">
                <a16:creationId xmlns:a16="http://schemas.microsoft.com/office/drawing/2014/main" id="{2EBDF727-4DE2-4FA5-75D8-6E0F5807B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248" y="2193637"/>
            <a:ext cx="2743200" cy="27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9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81C8-46AC-D128-5CCE-6609FF7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6479-062B-EEFA-13C7-ADCBE3C7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Three staged pipeline</a:t>
            </a:r>
          </a:p>
          <a:p>
            <a:pPr lvl="1"/>
            <a:r>
              <a:rPr lang="en-US"/>
              <a:t>Pruning</a:t>
            </a:r>
          </a:p>
          <a:p>
            <a:pPr lvl="1"/>
            <a:r>
              <a:rPr lang="en-US"/>
              <a:t>Quantization</a:t>
            </a:r>
          </a:p>
          <a:p>
            <a:pPr lvl="1"/>
            <a:r>
              <a:rPr lang="en-US"/>
              <a:t>Huffman coding</a:t>
            </a:r>
          </a:p>
          <a:p>
            <a:r>
              <a:rPr lang="en-US"/>
              <a:t>Compressed DNN without affecting accuracy</a:t>
            </a:r>
          </a:p>
          <a:p>
            <a:r>
              <a:rPr lang="en-US"/>
              <a:t>Compressed DNN fits onto on-chip SRAM cache</a:t>
            </a:r>
          </a:p>
          <a:p>
            <a:r>
              <a:rPr lang="en-US"/>
              <a:t>Speedup: 3x to 4x [batch size = 1]</a:t>
            </a:r>
          </a:p>
          <a:p>
            <a:r>
              <a:rPr lang="en-US"/>
              <a:t>Energy efficient: 3x to 7x less energy [batch size = 1]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74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E0C8-D63C-5FAE-66F5-8C81E530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621"/>
            <a:ext cx="10515600" cy="1325563"/>
          </a:xfrm>
        </p:spPr>
        <p:txBody>
          <a:bodyPr/>
          <a:lstStyle/>
          <a:p>
            <a:pPr algn="ctr"/>
            <a:r>
              <a:rPr lang="en-US"/>
              <a:t>Energy Consumption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E0792-674D-49E4-8816-D4B2AEB0C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1" y="1671121"/>
            <a:ext cx="6851200" cy="2919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A6754-377F-376E-024D-A859FA570FBD}"/>
              </a:ext>
            </a:extLst>
          </p:cNvPr>
          <p:cNvSpPr txBox="1"/>
          <p:nvPr/>
        </p:nvSpPr>
        <p:spPr>
          <a:xfrm>
            <a:off x="722376" y="6362070"/>
            <a:ext cx="1051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Han, Song, et al. "EIE: Efficient inference engine on compressed deep neural network." </a:t>
            </a:r>
            <a:r>
              <a:rPr lang="en-US" sz="11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SIGARCH Computer Architecture News</a:t>
            </a:r>
            <a:r>
              <a:rPr lang="en-US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44.3 (2016): 243-254.</a:t>
            </a:r>
            <a:endParaRPr lang="en-IN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8C451-AEA0-17F9-6873-A19895935545}"/>
              </a:ext>
            </a:extLst>
          </p:cNvPr>
          <p:cNvSpPr txBox="1"/>
          <p:nvPr/>
        </p:nvSpPr>
        <p:spPr>
          <a:xfrm>
            <a:off x="1173238" y="5082546"/>
            <a:ext cx="10822516" cy="9430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600">
                <a:latin typeface="Aptos Display"/>
              </a:rPr>
              <a:t>20fps would require (20Hz)(1G)(640pJ) = 12.8 W just for DRAM access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600">
                <a:latin typeface="Aptos Display"/>
              </a:rPr>
              <a:t>(20 Frames/s)x(10^9)x</a:t>
            </a:r>
            <a:r>
              <a:rPr lang="en-US" sz="2600"/>
              <a:t>(640pJ/Frame)x(1 Watt/10^12 </a:t>
            </a:r>
            <a:r>
              <a:rPr lang="en-US" sz="2600" err="1"/>
              <a:t>pJ</a:t>
            </a:r>
            <a:r>
              <a:rPr lang="en-US" sz="2600"/>
              <a:t>) = 12.8 W</a:t>
            </a:r>
          </a:p>
        </p:txBody>
      </p:sp>
      <p:pic>
        <p:nvPicPr>
          <p:cNvPr id="7" name="Picture 6" descr="A graph of energy cost&#10;&#10;AI-generated content may be incorrect.">
            <a:extLst>
              <a:ext uri="{FF2B5EF4-FFF2-40B4-BE49-F238E27FC236}">
                <a16:creationId xmlns:a16="http://schemas.microsoft.com/office/drawing/2014/main" id="{782F51C7-FB66-DC8B-70BE-04911530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17" y="1658563"/>
            <a:ext cx="3642703" cy="30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05F60-AA4F-FC34-1A3D-8FB6393F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Why DNN's on Mobile Phones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96DEBA-AA46-842D-F1A2-F76AD03AFF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98827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75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90A7-5502-C749-20C0-C2811D80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FC50-DF28-FA5E-0BAC-CD304B53A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DNN’s have millions of parameters</a:t>
            </a:r>
          </a:p>
          <a:p>
            <a:pPr lvl="1"/>
            <a:r>
              <a:rPr lang="en-US" err="1"/>
              <a:t>AlexNet</a:t>
            </a:r>
            <a:r>
              <a:rPr lang="en-US"/>
              <a:t>: 61M parameters (~240 MB)</a:t>
            </a:r>
          </a:p>
          <a:p>
            <a:pPr lvl="1"/>
            <a:r>
              <a:rPr lang="en-US"/>
              <a:t>VGG-16: 138M parameters (~522 MB)</a:t>
            </a:r>
          </a:p>
          <a:p>
            <a:r>
              <a:rPr lang="en-US"/>
              <a:t>Deploy DNN's on low-compute environment such as mobile phones and embedded systems.</a:t>
            </a:r>
          </a:p>
          <a:p>
            <a:r>
              <a:rPr lang="en-US"/>
              <a:t>Reduce storage and energy requirements</a:t>
            </a:r>
          </a:p>
          <a:p>
            <a:r>
              <a:rPr lang="en-US"/>
              <a:t>Preserving accuracy, and providing speedup</a:t>
            </a:r>
          </a:p>
          <a:p>
            <a:r>
              <a:rPr lang="en-US"/>
              <a:t>Run inference on mobile devices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7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83CD-4487-FC32-AC24-3D7CAA6D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Compression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9AC9B-5431-2ACC-4F52-87FF1E0B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27" y="1717992"/>
            <a:ext cx="10391861" cy="338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F1428-E1CD-24B2-4359-E4FE22B12F6A}"/>
              </a:ext>
            </a:extLst>
          </p:cNvPr>
          <p:cNvSpPr txBox="1"/>
          <p:nvPr/>
        </p:nvSpPr>
        <p:spPr>
          <a:xfrm>
            <a:off x="630936" y="6362070"/>
            <a:ext cx="10722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 S, Mao H, Dally WJ. Deep compression: Compressing deep neural networks with pruning, trained quantization and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huffman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coding.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</a:t>
            </a:r>
            <a:r>
              <a:rPr lang="en-IN" sz="11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IN" sz="11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1510.00149.</a:t>
            </a:r>
            <a:endParaRPr lang="en-IN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3433F-E4E4-0203-DC07-C14257029447}"/>
              </a:ext>
            </a:extLst>
          </p:cNvPr>
          <p:cNvSpPr txBox="1"/>
          <p:nvPr/>
        </p:nvSpPr>
        <p:spPr>
          <a:xfrm>
            <a:off x="4658732" y="5290634"/>
            <a:ext cx="84749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Three Staged Pipeline</a:t>
            </a:r>
          </a:p>
        </p:txBody>
      </p:sp>
    </p:spTree>
    <p:extLst>
      <p:ext uri="{BB962C8B-B14F-4D97-AF65-F5344CB8AC3E}">
        <p14:creationId xmlns:p14="http://schemas.microsoft.com/office/powerpoint/2010/main" val="183654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DEEP COMPRESSION COMPRESSING DEEP NEURAL NETWORKS WITH PRUNING, TRAINED QUANTIZATION AND HUFFMAN CODING</vt:lpstr>
      <vt:lpstr>Era of Deep Learning</vt:lpstr>
      <vt:lpstr>Deep Neural Network</vt:lpstr>
      <vt:lpstr> </vt:lpstr>
      <vt:lpstr> </vt:lpstr>
      <vt:lpstr>Energy Consumption</vt:lpstr>
      <vt:lpstr>Why DNN's on Mobile Phones ?</vt:lpstr>
      <vt:lpstr>Motivation</vt:lpstr>
      <vt:lpstr>Deep Compression</vt:lpstr>
      <vt:lpstr>Pruning : Overview</vt:lpstr>
      <vt:lpstr>Pruning</vt:lpstr>
      <vt:lpstr>We build on top of this Approach:</vt:lpstr>
      <vt:lpstr>Learning both Weights and Connections for Efficient Neural Networks  Han et al. 2015 </vt:lpstr>
      <vt:lpstr>PowerPoint Presentation</vt:lpstr>
      <vt:lpstr>Storage format</vt:lpstr>
      <vt:lpstr>Storage format</vt:lpstr>
      <vt:lpstr>PowerPoint Presentation</vt:lpstr>
      <vt:lpstr>  </vt:lpstr>
      <vt:lpstr>Quantization</vt:lpstr>
      <vt:lpstr>Weight Sharing (Trained Quantization)</vt:lpstr>
      <vt:lpstr>PowerPoint Presentation</vt:lpstr>
      <vt:lpstr>PowerPoint Presentation</vt:lpstr>
      <vt:lpstr>Weight Sharing (Trained Quantization)  </vt:lpstr>
      <vt:lpstr>Weight Sharing (Trained Quantization)  </vt:lpstr>
      <vt:lpstr>PowerPoint Presentation</vt:lpstr>
      <vt:lpstr>PowerPoint Presentation</vt:lpstr>
      <vt:lpstr>PowerPoint Presentation</vt:lpstr>
      <vt:lpstr>Weight Sharing (Trained Quantization)  </vt:lpstr>
      <vt:lpstr>Weight Sharing (Trained Quantization)   </vt:lpstr>
      <vt:lpstr>Compression rate</vt:lpstr>
      <vt:lpstr>Initialization of shared weights</vt:lpstr>
      <vt:lpstr>Initialization of weights</vt:lpstr>
      <vt:lpstr>Huffman Coding</vt:lpstr>
      <vt:lpstr>Huffman Coding: Example</vt:lpstr>
      <vt:lpstr>Distribution for weight and index</vt:lpstr>
      <vt:lpstr>Final takeaway:</vt:lpstr>
      <vt:lpstr>Experiments</vt:lpstr>
      <vt:lpstr>LeNet-5</vt:lpstr>
      <vt:lpstr>Experiments</vt:lpstr>
      <vt:lpstr>Compression</vt:lpstr>
      <vt:lpstr>Experiments</vt:lpstr>
      <vt:lpstr>Experiments</vt:lpstr>
      <vt:lpstr>Weight Sharing and Quantization</vt:lpstr>
      <vt:lpstr>Pruning and Quantization together</vt:lpstr>
      <vt:lpstr>Pruning and Quantization together</vt:lpstr>
      <vt:lpstr>Centroid Initialization</vt:lpstr>
      <vt:lpstr>Speedup</vt:lpstr>
      <vt:lpstr>Energy Efficiency</vt:lpstr>
      <vt:lpstr>Storage ratio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COMPRESSION COMPRESSING DEEP NEURAL NETWORKS WITH PRUNING, TRAINED QUANTIZATION AND HUFFMAN CODING</dc:title>
  <dc:creator>Darpan Gaur</dc:creator>
  <cp:revision>2</cp:revision>
  <dcterms:created xsi:type="dcterms:W3CDTF">2025-02-08T22:50:04Z</dcterms:created>
  <dcterms:modified xsi:type="dcterms:W3CDTF">2025-05-10T17:09:07Z</dcterms:modified>
</cp:coreProperties>
</file>